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38"/>
  </p:notesMasterIdLst>
  <p:handoutMasterIdLst>
    <p:handoutMasterId r:id="rId39"/>
  </p:handoutMasterIdLst>
  <p:sldIdLst>
    <p:sldId id="307" r:id="rId2"/>
    <p:sldId id="510" r:id="rId3"/>
    <p:sldId id="467" r:id="rId4"/>
    <p:sldId id="562" r:id="rId5"/>
    <p:sldId id="512" r:id="rId6"/>
    <p:sldId id="565" r:id="rId7"/>
    <p:sldId id="566" r:id="rId8"/>
    <p:sldId id="587" r:id="rId9"/>
    <p:sldId id="513" r:id="rId10"/>
    <p:sldId id="516" r:id="rId11"/>
    <p:sldId id="592" r:id="rId12"/>
    <p:sldId id="518" r:id="rId13"/>
    <p:sldId id="521" r:id="rId14"/>
    <p:sldId id="522" r:id="rId15"/>
    <p:sldId id="570" r:id="rId16"/>
    <p:sldId id="569" r:id="rId17"/>
    <p:sldId id="520" r:id="rId18"/>
    <p:sldId id="571" r:id="rId19"/>
    <p:sldId id="572" r:id="rId20"/>
    <p:sldId id="593" r:id="rId21"/>
    <p:sldId id="579" r:id="rId22"/>
    <p:sldId id="581" r:id="rId23"/>
    <p:sldId id="589" r:id="rId24"/>
    <p:sldId id="594" r:id="rId25"/>
    <p:sldId id="595" r:id="rId26"/>
    <p:sldId id="582" r:id="rId27"/>
    <p:sldId id="583" r:id="rId28"/>
    <p:sldId id="584" r:id="rId29"/>
    <p:sldId id="596" r:id="rId30"/>
    <p:sldId id="585" r:id="rId31"/>
    <p:sldId id="588" r:id="rId32"/>
    <p:sldId id="599" r:id="rId33"/>
    <p:sldId id="598" r:id="rId34"/>
    <p:sldId id="597" r:id="rId35"/>
    <p:sldId id="586" r:id="rId36"/>
    <p:sldId id="466" r:id="rId37"/>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3080"/>
    <a:srgbClr val="CCECFF"/>
    <a:srgbClr val="FFFFCC"/>
    <a:srgbClr val="33CC33"/>
    <a:srgbClr val="00FFFF"/>
    <a:srgbClr val="66FF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4" autoAdjust="0"/>
    <p:restoredTop sz="59964" autoAdjust="0"/>
  </p:normalViewPr>
  <p:slideViewPr>
    <p:cSldViewPr>
      <p:cViewPr varScale="1">
        <p:scale>
          <a:sx n="51" d="100"/>
          <a:sy n="51" d="100"/>
        </p:scale>
        <p:origin x="2131"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81" d="100"/>
          <a:sy n="81" d="100"/>
        </p:scale>
        <p:origin x="-3270"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8475"/>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umsplatzhalt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3086F28-18D9-4A29-8B70-ED68BC4F55E7}" type="datetimeFigureOut">
              <a:rPr lang="en-GB"/>
              <a:pPr>
                <a:defRPr/>
              </a:pPr>
              <a:t>29/04/2022</a:t>
            </a:fld>
            <a:endParaRPr lang="en-GB"/>
          </a:p>
        </p:txBody>
      </p:sp>
      <p:sp>
        <p:nvSpPr>
          <p:cNvPr id="4" name="Fußzeilenplatzhalter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5" name="Foliennummernplatzhalter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D35E6587-BA27-4648-8498-5EEB81901E2A}" type="slidenum">
              <a:rPr lang="en-GB"/>
              <a:pPr>
                <a:defRPr/>
              </a:pPr>
              <a:t>‹Nr.›</a:t>
            </a:fld>
            <a:endParaRPr lang="en-GB"/>
          </a:p>
        </p:txBody>
      </p:sp>
    </p:spTree>
    <p:extLst>
      <p:ext uri="{BB962C8B-B14F-4D97-AF65-F5344CB8AC3E}">
        <p14:creationId xmlns:p14="http://schemas.microsoft.com/office/powerpoint/2010/main" val="95929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EC13FCF-B696-4D41-8F65-D6F238D7A391}" type="datetimeFigureOut">
              <a:rPr lang="en-US"/>
              <a:pPr>
                <a:defRPr/>
              </a:pPr>
              <a:t>4/29/2022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DECB795-3346-4314-9D14-75954AE904CC}" type="slidenum">
              <a:rPr lang="en-US"/>
              <a:pPr>
                <a:defRPr/>
              </a:pPr>
              <a:t>‹Nr.›</a:t>
            </a:fld>
            <a:endParaRPr lang="en-US"/>
          </a:p>
        </p:txBody>
      </p:sp>
    </p:spTree>
    <p:extLst>
      <p:ext uri="{BB962C8B-B14F-4D97-AF65-F5344CB8AC3E}">
        <p14:creationId xmlns:p14="http://schemas.microsoft.com/office/powerpoint/2010/main" val="2228146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Folienbildplatzhalter 1"/>
          <p:cNvSpPr>
            <a:spLocks noGrp="1" noRot="1" noChangeAspect="1"/>
          </p:cNvSpPr>
          <p:nvPr>
            <p:ph type="sldImg"/>
          </p:nvPr>
        </p:nvSpPr>
        <p:spPr bwMode="auto">
          <a:noFill/>
          <a:ln>
            <a:solidFill>
              <a:srgbClr val="000000"/>
            </a:solidFill>
            <a:miter lim="800000"/>
            <a:headEnd/>
            <a:tailEnd/>
          </a:ln>
        </p:spPr>
      </p:sp>
      <p:sp>
        <p:nvSpPr>
          <p:cNvPr id="17410" name="Notizenplatzhalter 2"/>
          <p:cNvSpPr>
            <a:spLocks noGrp="1"/>
          </p:cNvSpPr>
          <p:nvPr>
            <p:ph type="body" idx="1"/>
          </p:nvPr>
        </p:nvSpPr>
        <p:spPr bwMode="auto">
          <a:noFill/>
        </p:spPr>
        <p:txBody>
          <a:bodyPr wrap="square" numCol="1" anchor="t" anchorCtr="0" compatLnSpc="1">
            <a:prstTxWarp prst="textNoShape">
              <a:avLst/>
            </a:prstTxWarp>
          </a:bodyPr>
          <a:lstStyle/>
          <a:p>
            <a:pPr>
              <a:lnSpc>
                <a:spcPct val="80000"/>
              </a:lnSpc>
            </a:pPr>
            <a:r>
              <a:rPr lang="en-US" sz="1400" dirty="0"/>
              <a:t>  </a:t>
            </a:r>
          </a:p>
          <a:p>
            <a:pPr eaLnBrk="1" hangingPunct="1">
              <a:lnSpc>
                <a:spcPct val="80000"/>
              </a:lnSpc>
              <a:spcBef>
                <a:spcPct val="0"/>
              </a:spcBef>
            </a:pPr>
            <a:endParaRPr lang="de-DE" sz="900" dirty="0"/>
          </a:p>
        </p:txBody>
      </p:sp>
      <p:sp>
        <p:nvSpPr>
          <p:cNvPr id="1638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9869E2-D536-4A91-B9BB-D772AA46B033}" type="slidenum">
              <a:rPr lang="de-DE"/>
              <a:pPr fontAlgn="base">
                <a:spcBef>
                  <a:spcPct val="0"/>
                </a:spcBef>
                <a:spcAft>
                  <a:spcPct val="0"/>
                </a:spcAft>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AT" dirty="0"/>
              <a:t>The </a:t>
            </a:r>
            <a:r>
              <a:rPr lang="de-AT" dirty="0" err="1"/>
              <a:t>chapter</a:t>
            </a:r>
            <a:r>
              <a:rPr lang="de-AT" dirty="0"/>
              <a:t> 3.4. </a:t>
            </a:r>
            <a:r>
              <a:rPr lang="en-GB" sz="18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Current status of Water Supply Infrastructure Implementation</a:t>
            </a:r>
            <a:endParaRPr lang="de-AT" sz="18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de-AT" dirty="0"/>
              <a:t>Will </a:t>
            </a:r>
            <a:r>
              <a:rPr lang="de-AT" dirty="0" err="1"/>
              <a:t>include</a:t>
            </a:r>
            <a:r>
              <a:rPr lang="de-AT" dirty="0"/>
              <a:t> </a:t>
            </a:r>
            <a:r>
              <a:rPr lang="de-AT" dirty="0" err="1"/>
              <a:t>subchapters</a:t>
            </a:r>
            <a:r>
              <a:rPr lang="de-AT" dirty="0"/>
              <a:t> </a:t>
            </a:r>
            <a:r>
              <a:rPr lang="de-AT" dirty="0" err="1"/>
              <a:t>for</a:t>
            </a:r>
            <a:r>
              <a:rPr lang="de-AT" dirty="0"/>
              <a:t> </a:t>
            </a:r>
            <a:r>
              <a:rPr lang="de-AT" dirty="0" err="1"/>
              <a:t>delination</a:t>
            </a:r>
            <a:r>
              <a:rPr lang="de-AT" dirty="0"/>
              <a:t> </a:t>
            </a:r>
            <a:r>
              <a:rPr lang="de-AT" dirty="0" err="1"/>
              <a:t>of</a:t>
            </a:r>
            <a:r>
              <a:rPr lang="de-AT" dirty="0"/>
              <a:t> WSZs, ………..</a:t>
            </a: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15</a:t>
            </a:fld>
            <a:endParaRPr lang="en-US"/>
          </a:p>
        </p:txBody>
      </p:sp>
    </p:spTree>
    <p:extLst>
      <p:ext uri="{BB962C8B-B14F-4D97-AF65-F5344CB8AC3E}">
        <p14:creationId xmlns:p14="http://schemas.microsoft.com/office/powerpoint/2010/main" val="684572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20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a) Source of Information:</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Water negotiations and investment planning support, Task 1 Report Vol. 1 (submitted 12/2021)</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Methodology for delineation of Agglomerations is described in Task 1 Report</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 this chapter a short summary of Task 1 Report will be presented.</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In total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165 agglomerations</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have been identified, in which about two thirds of the population (2.1 million) in Albania are currently living. </a:t>
            </a:r>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16</a:t>
            </a:fld>
            <a:endParaRPr lang="en-US"/>
          </a:p>
        </p:txBody>
      </p:sp>
    </p:spTree>
    <p:extLst>
      <p:ext uri="{BB962C8B-B14F-4D97-AF65-F5344CB8AC3E}">
        <p14:creationId xmlns:p14="http://schemas.microsoft.com/office/powerpoint/2010/main" val="2195930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lvl="0" indent="-342900" algn="just">
              <a:spcBef>
                <a:spcPts val="600"/>
              </a:spcBef>
              <a:spcAft>
                <a:spcPts val="600"/>
              </a:spcAft>
              <a:buFont typeface="Symbol" panose="05050102010706020507" pitchFamily="18" charset="2"/>
              <a:buChar char=""/>
              <a:tabLst>
                <a:tab pos="228600" algn="l"/>
                <a:tab pos="449580" algn="l"/>
              </a:tabLst>
            </a:pP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20000"/>
              </a:lnSpc>
              <a:spcBef>
                <a:spcPct val="30000"/>
              </a:spcBef>
              <a:spcAft>
                <a:spcPts val="600"/>
              </a:spcAft>
              <a:buClrTx/>
              <a:buSzTx/>
              <a:buFontTx/>
              <a:buNone/>
              <a:tabLst/>
              <a:defRP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total generated waste water load of about 3.5 million P.E. in 2020 is projected to increase to 3.7 million P.E. in 2050.</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waste water load by category of load size (in P.E.) is presented in the table below and summarized as follows:</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Eight (8) agglomerations (5 %) have a maximum load in the projection period above 100,000 P.E. (</a:t>
            </a:r>
            <a:r>
              <a:rPr lang="en-GB" sz="18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Tirane</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Durres, Vlore, </a:t>
            </a:r>
            <a:r>
              <a:rPr lang="en-GB" sz="18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Kavaje</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Shkoder, </a:t>
            </a:r>
            <a:r>
              <a:rPr lang="en-GB" sz="18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Sarande</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Elbasan and </a:t>
            </a:r>
            <a:r>
              <a:rPr lang="en-GB" sz="18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Velipoje</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with a total load of </a:t>
            </a:r>
            <a:r>
              <a:rPr lang="en-GB"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2.6 million P.E., corresponding to 68 % of </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total waste water load in the country.</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 the next category between 10,000 and 100,000 P.E. there are 26 agglomerations (16 %) generating a load of about 0.8 million P.E. (20 % of total load).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 the category between </a:t>
            </a:r>
            <a:r>
              <a:rPr lang="en-GB"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2,000 and 10,000 P.E. there are 94 agglomerations (57 %) generating a load </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of about 0.38 million P.E. </a:t>
            </a:r>
            <a:r>
              <a:rPr lang="en-GB"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(10 %). </a:t>
            </a:r>
            <a:endParaRPr lang="de-AT" sz="1800" b="1"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Finally, in the category below 2,000 P.E. there are 37 agglomerations (23 %) generating a load of about 0.05 million P.E. (1 %).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17</a:t>
            </a:fld>
            <a:endParaRPr lang="en-US"/>
          </a:p>
        </p:txBody>
      </p:sp>
    </p:spTree>
    <p:extLst>
      <p:ext uri="{BB962C8B-B14F-4D97-AF65-F5344CB8AC3E}">
        <p14:creationId xmlns:p14="http://schemas.microsoft.com/office/powerpoint/2010/main" val="3353793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5000"/>
              </a:lnSpc>
              <a:spcAft>
                <a:spcPts val="600"/>
              </a:spcAft>
            </a:pPr>
            <a:endParaRPr lang="en-GB"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5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approach and methodology for delineation of Sensitive Areas is described in Task 1 Report, Vol. 2</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 this chapter a short summary of Task 1 Report Vol. 2 will be presented.</a:t>
            </a:r>
          </a:p>
          <a:p>
            <a:pPr marL="342900" lvl="0" indent="-342900" algn="just">
              <a:spcBef>
                <a:spcPts val="600"/>
              </a:spcBef>
              <a:spcAft>
                <a:spcPts val="600"/>
              </a:spcAft>
              <a:buFont typeface="Symbol" panose="05050102010706020507" pitchFamily="18" charset="2"/>
              <a:buChar char=""/>
              <a:tabLst>
                <a:tab pos="228600" algn="l"/>
                <a:tab pos="449580" algn="l"/>
              </a:tabLst>
            </a:pPr>
            <a:endPar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Under the UWWTD, two approaches can be taken concerning identification of discharges that require more stringent treatment: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l">
              <a:lnSpc>
                <a:spcPct val="107000"/>
              </a:lnSpc>
              <a:buFont typeface="Symbol" panose="05050102010706020507" pitchFamily="18" charset="2"/>
              <a:buChar char=""/>
            </a:pPr>
            <a:r>
              <a:rPr lang="en-GB" sz="1800" b="1" dirty="0">
                <a:effectLst/>
                <a:latin typeface="Calibri" panose="020F0502020204030204" pitchFamily="34" charset="0"/>
                <a:ea typeface="Times New Roman" panose="02020603050405020304" pitchFamily="18" charset="0"/>
                <a:cs typeface="Calibri" panose="020F0502020204030204" pitchFamily="34" charset="0"/>
              </a:rPr>
              <a:t>Individual sensitive areas </a:t>
            </a:r>
            <a:r>
              <a:rPr lang="en-GB" sz="1800" dirty="0">
                <a:effectLst/>
                <a:latin typeface="Calibri" panose="020F0502020204030204" pitchFamily="34" charset="0"/>
                <a:ea typeface="Times New Roman" panose="02020603050405020304" pitchFamily="18" charset="0"/>
                <a:cs typeface="Calibri" panose="020F0502020204030204" pitchFamily="34" charset="0"/>
              </a:rPr>
              <a:t>(or catchments of sensitive areas) that can be identified (Article 5.1) within Albania  OR </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l">
              <a:lnSpc>
                <a:spcPct val="107000"/>
              </a:lnSpc>
              <a:spcAft>
                <a:spcPts val="600"/>
              </a:spcAft>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cs typeface="Calibri" panose="020F0502020204030204" pitchFamily="34" charset="0"/>
              </a:rPr>
              <a:t>More stringent treatment can be provided </a:t>
            </a:r>
            <a:r>
              <a:rPr lang="en-GB" sz="1800" b="1" dirty="0">
                <a:effectLst/>
                <a:latin typeface="Calibri" panose="020F0502020204030204" pitchFamily="34" charset="0"/>
                <a:ea typeface="Times New Roman" panose="02020603050405020304" pitchFamily="18" charset="0"/>
                <a:cs typeface="Calibri" panose="020F0502020204030204" pitchFamily="34" charset="0"/>
              </a:rPr>
              <a:t>throughout the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territory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(Article 5.8).</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5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5000"/>
              </a:lnSpc>
              <a:spcBef>
                <a:spcPct val="30000"/>
              </a:spcBef>
              <a:spcAft>
                <a:spcPts val="600"/>
              </a:spcAft>
              <a:buClrTx/>
              <a:buSzTx/>
              <a:buFontTx/>
              <a:buNone/>
              <a:tabLst/>
              <a:defRP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A total of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eighteen sensitive areas</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have been demarcated within the seven main river basins in Albania in accordance with UWWTD criteria.  </a:t>
            </a:r>
          </a:p>
          <a:p>
            <a:pPr marL="0" marR="0" lvl="0" indent="0" algn="just" defTabSz="914400" rtl="0" eaLnBrk="0" fontAlgn="base" latinLnBrk="0" hangingPunct="0">
              <a:lnSpc>
                <a:spcPct val="105000"/>
              </a:lnSpc>
              <a:spcBef>
                <a:spcPct val="30000"/>
              </a:spcBef>
              <a:spcAft>
                <a:spcPts val="600"/>
              </a:spcAft>
              <a:buClrTx/>
              <a:buSzTx/>
              <a:buFontTx/>
              <a:buNone/>
              <a:tabLst/>
              <a:defRPr/>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111 agglomerations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(67%) are generating waste water which are discharging to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sensitive areas out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of which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24 agglomerations (15 % of all agglomerations) above 10,000 P.E</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would be subject to more stringent treatment requirements =&gt; tertiary treatment. </a:t>
            </a:r>
          </a:p>
          <a:p>
            <a:pPr marL="0" marR="0" lvl="0" indent="0" algn="just" defTabSz="914400" rtl="0" eaLnBrk="0" fontAlgn="base" latinLnBrk="0" hangingPunct="0">
              <a:lnSpc>
                <a:spcPct val="105000"/>
              </a:lnSpc>
              <a:spcBef>
                <a:spcPct val="30000"/>
              </a:spcBef>
              <a:spcAft>
                <a:spcPts val="600"/>
              </a:spcAft>
              <a:buClrTx/>
              <a:buSzTx/>
              <a:buFontTx/>
              <a:buNone/>
              <a:tabLst/>
              <a:defRPr/>
            </a:pP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Albania therefore needs to </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decide on whether to follow Article 5(5)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of the UWWTD and the identification of individual sensitive areas as shown above, or to apply the provisions of Article 5(8), i.e. more stringent treatment for the entire country.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18</a:t>
            </a:fld>
            <a:endParaRPr lang="en-US"/>
          </a:p>
        </p:txBody>
      </p:sp>
    </p:spTree>
    <p:extLst>
      <p:ext uri="{BB962C8B-B14F-4D97-AF65-F5344CB8AC3E}">
        <p14:creationId xmlns:p14="http://schemas.microsoft.com/office/powerpoint/2010/main" val="1408066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Current wastewater connection rates and length of sewer network are available from AKUM Benchmarking Data for the service area of each water utility (connection rate is separated in urban and rural areas). </a:t>
            </a: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existence of sewer networks in rural areas derived from studies carried out for areas „out of Jurisdiction“ in 2017 (ADA) and 2016 (USAID). Additionally, other sources were considered including feasibility studies (see Task 1 Report, Vol. 1, Annex 9). A breakdown by agglomerations has been prepared in the Task 1 Report Vol. 1.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condition of wastewater collection infrastructure in rural areas will be assessed based on data collected by ADA, 2017 and USAID, 2016 based on the age of infrastructure and condition rating as far as available.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For urban areas the condition of assets will be derived from „Water Supply and Sewerage Master Plan for Albania, 2013, Master Plan Appendix 1: Brief Description of Water Utilities / Inventory“.</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It is noted that condition assessment in rural areas conducted in 2016 and 2017 does not cover all villages, but as the number of existing sewer networks in rural areas is very limited, assumptions for missing data can be made.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It is also noted that for urban areas the data on infrastructure condition presented in the Master Plan 2013, have not been updated in the Master Plan, 2019. We will therefore use condition assessment from 2013 and update the information based sewer measures implemented between 2013 and 2021.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Based on available data from the sources mentioned above, the Consultant will define condition categories for sewer networks for each agglomeration. The average age of sewer network in each agglomeration will be the key criteria. As far as available, benchmarking data (number of sewer blockages / km of network) will be taken into consideration. For agglomerations without any data on sewer condition, we will make assumptions on condition and replacement needs based on data from other agglomerations (e.g. average age at national level or regional level).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This report section will include inter alia the following information on the current status of sewer network:</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Current sewer connection rate and number of population connected.</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Length of existing sewer network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Type of sewer network (combined or separate system)</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Sewer length per household connected</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Average age (or year of construction) of sewer network</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Condition categories of sewer network (based on analysis of all data and assumptions made by the Consultant)</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Statistics on sewer network data (aggregated data at national, regional, service area level)</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Summary of key constraints (</a:t>
            </a:r>
            <a:r>
              <a:rPr lang="en-GB" sz="18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qualititative</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and quantitative analysis of condition)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19</a:t>
            </a:fld>
            <a:endParaRPr lang="en-US"/>
          </a:p>
        </p:txBody>
      </p:sp>
    </p:spTree>
    <p:extLst>
      <p:ext uri="{BB962C8B-B14F-4D97-AF65-F5344CB8AC3E}">
        <p14:creationId xmlns:p14="http://schemas.microsoft.com/office/powerpoint/2010/main" val="2764889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AT" sz="1200" dirty="0">
                <a:latin typeface="Calibri" panose="020F0502020204030204" pitchFamily="34" charset="0"/>
                <a:cs typeface="Times New Roman" panose="02020603050405020304" pitchFamily="18" charset="0"/>
              </a:rPr>
              <a:t>Sludge </a:t>
            </a:r>
            <a:r>
              <a:rPr lang="en-GB" sz="1200" dirty="0">
                <a:latin typeface="Calibri" panose="020F0502020204030204" pitchFamily="34" charset="0"/>
                <a:cs typeface="Times New Roman" panose="02020603050405020304" pitchFamily="18" charset="0"/>
              </a:rPr>
              <a:t>Management Strategy Preliminary Assessment (1 October 2021)</a:t>
            </a:r>
          </a:p>
          <a:p>
            <a:r>
              <a:rPr lang="de-AT" dirty="0"/>
              <a:t>Additional </a:t>
            </a:r>
            <a:r>
              <a:rPr lang="de-AT" dirty="0" err="1"/>
              <a:t>site</a:t>
            </a:r>
            <a:r>
              <a:rPr lang="de-AT" dirty="0"/>
              <a:t> </a:t>
            </a:r>
            <a:r>
              <a:rPr lang="de-AT" dirty="0" err="1"/>
              <a:t>visit</a:t>
            </a:r>
            <a:r>
              <a:rPr lang="de-AT" dirty="0"/>
              <a:t> </a:t>
            </a:r>
            <a:r>
              <a:rPr lang="de-AT" dirty="0" err="1"/>
              <a:t>for</a:t>
            </a:r>
            <a:r>
              <a:rPr lang="de-AT" dirty="0"/>
              <a:t> a </a:t>
            </a:r>
            <a:r>
              <a:rPr lang="de-AT" dirty="0" err="1"/>
              <a:t>few</a:t>
            </a:r>
            <a:r>
              <a:rPr lang="de-AT" dirty="0"/>
              <a:t> WWTP but </a:t>
            </a:r>
            <a:r>
              <a:rPr lang="de-AT" dirty="0" err="1"/>
              <a:t>no</a:t>
            </a:r>
            <a:r>
              <a:rPr lang="de-AT" dirty="0"/>
              <a:t> extensive </a:t>
            </a:r>
            <a:r>
              <a:rPr lang="de-AT" dirty="0" err="1"/>
              <a:t>field</a:t>
            </a:r>
            <a:r>
              <a:rPr lang="de-AT" dirty="0"/>
              <a:t> </a:t>
            </a:r>
            <a:r>
              <a:rPr lang="de-AT" dirty="0" err="1"/>
              <a:t>assesment</a:t>
            </a:r>
            <a:r>
              <a:rPr lang="de-AT" dirty="0"/>
              <a:t> </a:t>
            </a:r>
            <a:r>
              <a:rPr lang="de-AT" dirty="0" err="1"/>
              <a:t>is</a:t>
            </a:r>
            <a:r>
              <a:rPr lang="de-AT" dirty="0"/>
              <a:t> </a:t>
            </a:r>
            <a:r>
              <a:rPr lang="de-AT" dirty="0" err="1"/>
              <a:t>planned</a:t>
            </a:r>
            <a:r>
              <a:rPr lang="de-AT" dirty="0"/>
              <a:t> </a:t>
            </a:r>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20</a:t>
            </a:fld>
            <a:endParaRPr lang="en-US"/>
          </a:p>
        </p:txBody>
      </p:sp>
    </p:spTree>
    <p:extLst>
      <p:ext uri="{BB962C8B-B14F-4D97-AF65-F5344CB8AC3E}">
        <p14:creationId xmlns:p14="http://schemas.microsoft.com/office/powerpoint/2010/main" val="247961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21</a:t>
            </a:fld>
            <a:endParaRPr lang="en-US"/>
          </a:p>
        </p:txBody>
      </p:sp>
    </p:spTree>
    <p:extLst>
      <p:ext uri="{BB962C8B-B14F-4D97-AF65-F5344CB8AC3E}">
        <p14:creationId xmlns:p14="http://schemas.microsoft.com/office/powerpoint/2010/main" val="3979869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Extension/new collection systems: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Projection for wastewater collection targets will be adjusted to compliance date for wastewater treatment. It is noted that compliance will be achieved if 95 % of the population is connected to a sewer network (for the remaining population connection to individual appropriate systems is assumed).</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gap between target wastewater connection rate and current connection rate will be calculated for each agglomeration.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length of sewer network needed to close the gap will be estimated based on the population density in different categories of agglomeration (i.e. meter of sewer network per capita).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Rehabilitation of collection system:</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Categorize condition of network based on age and KPIs from AKUM Benchmarking (number of sewer blockages) for each agglomeration.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For each condition category apply share of network length to be rehabilitated in a certain period (short-term, medium-term, long-term). For determining this share, available feasibility studies and CCTV inspections will be taken into consideration.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Supersede investment measures calculated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calculated above with investment needs from detailed studies if available (e.g. Feasibility Studies and detailed designs).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estimated in the National Master Plan for Water Supply and Sewerage in Albania, 2013. It is noted that the investment measures proposed in the master plan cannot be applied directly due to the fact that project areas and target connection rates were different compared to assumptions made in this DSIP.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This report section will include inter alia the following gaps to reach compliance with the UWWTD, related to sewer network infrastructure for each agglomeration:</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Increase of connection rate and additional population equivalent connected to the sewer network</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 of sewer network, including pumping stations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length of sewer network to be rehabilitated and/or replaced.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22</a:t>
            </a:fld>
            <a:endParaRPr lang="en-US"/>
          </a:p>
        </p:txBody>
      </p:sp>
    </p:spTree>
    <p:extLst>
      <p:ext uri="{BB962C8B-B14F-4D97-AF65-F5344CB8AC3E}">
        <p14:creationId xmlns:p14="http://schemas.microsoft.com/office/powerpoint/2010/main" val="2528091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Extension/new collection systems: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Projection for wastewater collection targets will be adjusted to compliance date for wastewater treatment. It is noted that compliance will be achieved if 95 % of the population is connected to a sewer network (for the remaining population connection to individual appropriate systems is assumed).</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gap between target wastewater connection rate and current connection rate will be calculated for each agglomeration.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length of sewer network needed to close the gap will be estimated based on the population density in different categories of agglomeration (i.e. meter of sewer network per capita).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Rehabilitation of collection system:</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Categorize condition of network based on age and KPIs from AKUM Benchmarking (number of sewer blockages) for each agglomeration.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For each condition category apply share of network length to be rehabilitated in a certain period (short-term, medium-term, long-term). For determining this share, available feasibility studies and CCTV inspections will be taken into consideration.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Supersede investment measures calculated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calculated above with investment needs from detailed studies if available (e.g. Feasibility Studies and detailed designs).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estimated in the National Master Plan for Water Supply and Sewerage in Albania, 2013. It is noted that the investment measures proposed in the master plan cannot be applied directly due to the fact that project areas and target connection rates were different compared to assumptions made in this DSIP.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This report section will include inter alia the following gaps to reach compliance with the UWWTD, related to sewer network infrastructure for each agglomeration:</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Increase of connection rate and additional population equivalent connected to the sewer network</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 of sewer network, including pumping stations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length of sewer network to be rehabilitated and/or replaced.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23</a:t>
            </a:fld>
            <a:endParaRPr lang="en-US"/>
          </a:p>
        </p:txBody>
      </p:sp>
    </p:spTree>
    <p:extLst>
      <p:ext uri="{BB962C8B-B14F-4D97-AF65-F5344CB8AC3E}">
        <p14:creationId xmlns:p14="http://schemas.microsoft.com/office/powerpoint/2010/main" val="1659816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Extension/new collection systems: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Projection for wastewater collection targets will be adjusted to compliance date for wastewater treatment. It is noted that compliance will be achieved if 95 % of the population is connected to a sewer network (for the remaining population connection to individual appropriate systems is assumed).</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gap between target wastewater connection rate and current connection rate will be calculated for each agglomeration.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length of sewer network needed to close the gap will be estimated based on the population density in different categories of agglomeration (i.e. meter of sewer network per capita).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Rehabilitation of collection system:</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Categorize condition of network based on age and KPIs from AKUM Benchmarking (number of sewer blockages) for each agglomeration.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For each condition category apply share of network length to be rehabilitated in a certain period (short-term, medium-term, long-term). For determining this share, available feasibility studies and CCTV inspections will be taken into consideration.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Supersede investment measures calculated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calculated above with investment needs from detailed studies if available (e.g. Feasibility Studies and detailed designs).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estimated in the National Master Plan for Water Supply and Sewerage in Albania, 2013. It is noted that the investment measures proposed in the master plan cannot be applied directly due to the fact that project areas and target connection rates were different compared to assumptions made in this DSIP.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This report section will include inter alia the following gaps to reach compliance with the UWWTD, related to sewer network infrastructure for each agglomeration:</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Increase of connection rate and additional population equivalent connected to the sewer network</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 of sewer network, including pumping stations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length of sewer network to be rehabilitated and/or replaced.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24</a:t>
            </a:fld>
            <a:endParaRPr lang="en-US"/>
          </a:p>
        </p:txBody>
      </p:sp>
    </p:spTree>
    <p:extLst>
      <p:ext uri="{BB962C8B-B14F-4D97-AF65-F5344CB8AC3E}">
        <p14:creationId xmlns:p14="http://schemas.microsoft.com/office/powerpoint/2010/main" val="2567426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Extension/new collection systems: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Projection for wastewater collection targets will be adjusted to compliance date for wastewater treatment. It is noted that compliance will be achieved if 95 % of the population is connected to a sewer network (for the remaining population connection to individual appropriate systems is assumed).</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gap between target wastewater connection rate and current connection rate will be calculated for each agglomeration.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The length of sewer network needed to close the gap will be estimated based on the population density in different categories of agglomeration (i.e. meter of sewer network per capita).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Rehabilitation of collection system:</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Categorize condition of network based on age and KPIs from AKUM Benchmarking (number of sewer blockages) for each agglomeration.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For each condition category apply share of network length to be rehabilitated in a certain period (short-term, medium-term, long-term). For determining this share, available feasibility studies and CCTV inspections will be taken into consideration.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Supersede investment measures calculated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calculated above with investment needs from detailed studies if available (e.g. Feasibility Studies and detailed designs).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Compare investment needs estimated in the National Master Plan for Water Supply and Sewerage in Albania, 2013. It is noted that the investment measures proposed in the master plan cannot be applied directly due to the fact that project areas and target connection rates were different compared to assumptions made in this DSIP.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This report section will include inter alia the following gaps to reach compliance with the UWWTD, related to sewer network infrastructure for each agglomeration:</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Increase of connection rate and additional population equivalent connected to the sewer network</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 of sewer network, including pumping stations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length of sewer network to be rehabilitated and/or replaced.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25</a:t>
            </a:fld>
            <a:endParaRPr lang="en-US"/>
          </a:p>
        </p:txBody>
      </p:sp>
    </p:spTree>
    <p:extLst>
      <p:ext uri="{BB962C8B-B14F-4D97-AF65-F5344CB8AC3E}">
        <p14:creationId xmlns:p14="http://schemas.microsoft.com/office/powerpoint/2010/main" val="112100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Based on the findings of the legal assessment report, integrated with the outcomes of the most updated and in depth analysis of the sector, the DSIPs will identify for each obligation prescribed by the DWD:</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600"/>
              </a:spcAft>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corresponding Albanian legal provision(s) if any (including drafts)</a:t>
            </a:r>
            <a:endParaRPr lang="de-AT" sz="1800" dirty="0">
              <a:effectLst/>
              <a:latin typeface="Arial" panose="020B0604020202020204" pitchFamily="34" charset="0"/>
              <a:ea typeface="Times New Roman" panose="02020603050405020304" pitchFamily="18" charset="0"/>
            </a:endParaRPr>
          </a:p>
          <a:p>
            <a:pPr marL="342900" lvl="0" indent="-342900" algn="just">
              <a:lnSpc>
                <a:spcPct val="120000"/>
              </a:lnSpc>
              <a:spcAft>
                <a:spcPts val="600"/>
              </a:spcAft>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Status of transposition</a:t>
            </a:r>
            <a:endParaRPr lang="de-AT" sz="1800" dirty="0">
              <a:effectLst/>
              <a:latin typeface="Arial" panose="020B0604020202020204" pitchFamily="34" charset="0"/>
              <a:ea typeface="Times New Roman" panose="02020603050405020304" pitchFamily="18" charset="0"/>
            </a:endParaRPr>
          </a:p>
          <a:p>
            <a:pPr marL="342900" lvl="0" indent="-342900" algn="just">
              <a:lnSpc>
                <a:spcPct val="120000"/>
              </a:lnSpc>
              <a:spcAft>
                <a:spcPts val="600"/>
              </a:spcAft>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Existing gaps (amendments needed to the existing primary and secondary legislation, missing primary and secondary pieces of legislation, etc.)</a:t>
            </a:r>
            <a:endParaRPr lang="de-AT" sz="1800" dirty="0">
              <a:effectLst/>
              <a:latin typeface="Arial" panose="020B0604020202020204" pitchFamily="34" charset="0"/>
              <a:ea typeface="Times New Roman" panose="02020603050405020304" pitchFamily="18" charset="0"/>
            </a:endParaRPr>
          </a:p>
          <a:p>
            <a:pPr marL="342900" lvl="0" indent="-342900" algn="just">
              <a:lnSpc>
                <a:spcPct val="120000"/>
              </a:lnSpc>
              <a:spcAft>
                <a:spcPts val="600"/>
              </a:spcAft>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Proposed measures to fill the gaps, including economic and financial aspects, and timeline for the following:</a:t>
            </a:r>
            <a:endParaRPr lang="de-AT" sz="1800" dirty="0">
              <a:effectLst/>
              <a:latin typeface="Arial" panose="020B0604020202020204" pitchFamily="34" charset="0"/>
              <a:ea typeface="Times New Roman" panose="02020603050405020304" pitchFamily="18"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Actions required to complete transposition and consolidate the legal framework: adopting / amending / repealing primary and secondary legislation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Aft>
                <a:spcPts val="6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Arial" panose="020B0604020202020204" pitchFamily="34" charset="0"/>
              </a:rPr>
              <a:t>Actions required to complete the policy framework besides the specific requirements of the directive.</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Analysis of policies relevant for the formulation and implementation of the DSIP, and related legal, institutional and financial requirements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Summary table describing the main gaps identified, the actions proposed and the timeline for implementation.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Table of Concordance (</a:t>
            </a:r>
            <a:r>
              <a:rPr lang="en-GB"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ToC</a:t>
            </a: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attached to this DSIP,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ToC</a:t>
            </a: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 complemented with an additional table listing the primary and secondary legislation needed to complete the transposition and ensure the implementation of the UWWTD, SSD legislation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This report section will address, inter alia, the following legal gaps identified in the legal gap analysis report, to reach compliance with the UWWTD and SSD:</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600"/>
              </a:spcAft>
            </a:pPr>
            <a:r>
              <a:rPr lang="en-GB" sz="1800" b="1" i="1" dirty="0">
                <a:effectLst/>
                <a:latin typeface="Calibri" panose="020F0502020204030204" pitchFamily="34" charset="0"/>
                <a:ea typeface="MS Gothic" panose="020B0609070205080204" pitchFamily="49" charset="-128"/>
                <a:cs typeface="Calibri" panose="020F0502020204030204" pitchFamily="34" charset="0"/>
              </a:rPr>
              <a:t>Urban waste water treatment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Regulatory Planning: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Unclear definition of competences in the identification of sensitive areas.</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The role of the MTE and NAPA in the identification and definition of sensitive areas needs to be clarified. In general the Law 9115/2003, and related sub-legal acts, and the Law 111/2012 should be better streamlined.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Regulation and permitting: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The technical regulation defining the design and construction of wastewater treatment plants is missing.</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Monitoring: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The institutional set up is not clear.</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The competences related to the water monitoring should be clarified. The draft water package, currently under discussion, includes provisions regulating the water monitoring WFD compliant.</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Information and reporting: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the system of reporting and informing the public is fragmented and not functioning regularly and in a transparent manner.</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Investment planning: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The legal basis for the adoption of technical and financial programme for the implementation of art. 17 of the UWWTD is missing.</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i="1" dirty="0">
                <a:effectLst/>
                <a:latin typeface="Calibri" panose="020F0502020204030204" pitchFamily="34" charset="0"/>
                <a:ea typeface="MS Gothic" panose="020B0609070205080204" pitchFamily="49" charset="-128"/>
                <a:cs typeface="Calibri" panose="020F0502020204030204" pitchFamily="34" charset="0"/>
              </a:rPr>
              <a:t>Sewage sludge</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Regulatory Planning: T</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he current legislation does not prescribe the development of a dedicated strategy document on sludge (sludge strategy is currently not required by law</a:t>
            </a: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Regulation and permitting: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The DCM transposing the SSD does not define the limit values for chromium in sludge and soil</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Monitoring: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A monitoring system for soil is not in place</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b="1"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Information and reporting: </a:t>
            </a:r>
            <a:r>
              <a:rPr lang="en-GB" sz="1800" dirty="0">
                <a:solidFill>
                  <a:srgbClr val="000000"/>
                </a:solidFill>
                <a:effectLst/>
                <a:latin typeface="Calibri" panose="020F0502020204030204" pitchFamily="34" charset="0"/>
                <a:ea typeface="MS Gothic" panose="020B0609070205080204" pitchFamily="49" charset="-128"/>
                <a:cs typeface="Arial" panose="020B0604020202020204" pitchFamily="34" charset="0"/>
              </a:rPr>
              <a:t>Legislation has not been aligned to the Regulation (EU) 2019/1010 and to the INSPIRE directive requirements yet.</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26</a:t>
            </a:fld>
            <a:endParaRPr lang="en-US"/>
          </a:p>
        </p:txBody>
      </p:sp>
    </p:spTree>
    <p:extLst>
      <p:ext uri="{BB962C8B-B14F-4D97-AF65-F5344CB8AC3E}">
        <p14:creationId xmlns:p14="http://schemas.microsoft.com/office/powerpoint/2010/main" val="3029363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Based on the findings of the legal and institutional assessment report, integrated with the outcomes of the most recent analysis, the DSIPs will identify for each obligation prescribed by the DWD:</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body competent to implement and enforce the provision at national and local level (institutional and administrative set up, including sanctions and incentives for water re-use). The impact of on-going process of reorganization of water services will be also taken into account.</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Existing gaps, overlaps and constraints.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Proposed measures, including economic and financial aspects, and timeline for the following required to complete implementation: Delineation of the institutional framework for each of the institutional functions (Regulatory planning, Regulation including permitting, Monitoring, Information and Reporting, Enforcement, Investment planning and Sector Sponsorship).</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Analysis of policies relevant for the formulation and implementation of the DSIP, and related institutional and financial requirements.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Summary table describing the EU obligations, the organization responsible for its implementation, the main gaps identified, the actions proposed and the timeline for implementation.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Table of functions will be attached to this DSIP.</a:t>
            </a:r>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27</a:t>
            </a:fld>
            <a:endParaRPr lang="en-US"/>
          </a:p>
        </p:txBody>
      </p:sp>
    </p:spTree>
    <p:extLst>
      <p:ext uri="{BB962C8B-B14F-4D97-AF65-F5344CB8AC3E}">
        <p14:creationId xmlns:p14="http://schemas.microsoft.com/office/powerpoint/2010/main" val="939420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cost assessment for sewer networks will be based on the following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Assess unit costs for sewer networks based on recent feasibility studies and tender documents in Albania and in the region.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Based on updated unit costs (e.g. for different diameters of networks), assumptions for the relation between size of an agglomeration (population equivalent) and aggregated unit costs for a respective agglomeration size (i.e. unit costs based on average network diameter). The unit cost will be based on assumptions of soil category, surface reinstatement, average depth of trenches, average diameter of pipes, etc. Further, unit costs for pumping stations and house connections will be assessed. Finally, unit costs for rehabilitation of sewer networks will be estimated based on recent studies in Albania and in the region.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total investment costs for sewer network will be calculated based on (i) assessment of quantities in Chapter 3, (ii) unit costs described above and (iii) an allowance for contingencies and design and engineering.</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results of the cost estimates will be compared and if applicable superseded with investment costs from the Water Supply and Sewerage Master Plan 2013 and the updated master plan 2019. Further, for selected agglomerations the estimated costs will be compared with the cost estimates of the respective feasibility study.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20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output of this report section will include inter alia the following:  </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Unit cost tables and curves for different sizes and categories of agglomerations.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Table with investment cost estimates for each agglomeration broken down in extension and rehabilitation of sewer networks. The table will also include quantities (length of sewer network and investment costs per capita).</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Summary table with statistics (aggregated by utility service area, region, river basins).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28</a:t>
            </a:fld>
            <a:endParaRPr lang="en-US"/>
          </a:p>
        </p:txBody>
      </p:sp>
    </p:spTree>
    <p:extLst>
      <p:ext uri="{BB962C8B-B14F-4D97-AF65-F5344CB8AC3E}">
        <p14:creationId xmlns:p14="http://schemas.microsoft.com/office/powerpoint/2010/main" val="19730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cost assessment for main collectors and wastewater treatment facilities will be based on the methodology presented in the </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Clustering options for wastewater treatment - Draft Working Document (30 March 2022).</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For the </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rehabilitation, upgrade, extension and replacement works required by the existing treatment facilities a specific methodology will be developed depend on the specific nature of such works.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20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output of this report section will include inter alia the following:  </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5720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Unit cost tables and curves for different sizes and categories of WWTPs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5720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Table with investment cost estimates for each agglomeration.</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5720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Summary tables with statistics (aggregated by utility service area, region, river basins)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29</a:t>
            </a:fld>
            <a:endParaRPr lang="en-US"/>
          </a:p>
        </p:txBody>
      </p:sp>
    </p:spTree>
    <p:extLst>
      <p:ext uri="{BB962C8B-B14F-4D97-AF65-F5344CB8AC3E}">
        <p14:creationId xmlns:p14="http://schemas.microsoft.com/office/powerpoint/2010/main" val="1942605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Legal and Policy</a:t>
            </a:r>
          </a:p>
          <a:p>
            <a:pPr algn="just">
              <a:lnSpc>
                <a:spcPct val="120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same methodology described in Chapter 4.2 and 4.3 applies. Besides, the project team will liaise and coordinate with the EUSIWM project and SANE27 Programme, with reference to the development of the Regulatory Impact Analysis (RIA) of the new legal water package. An estimation of the costs for legal and policy transposition and implementation. The estimation will be developed in coordination with the other most relevant projects; in particular the EUSIWM project in preparing the Regulatory Impact Analysis (RIA) of the new legal water package, as well as with the programme SANE27.</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legal basis of the main sources of financing: tariff revenue (operational and maintenance costs, capital assets, etc.), external donors (EU, Sweden, other donors), government funds (central and local level, including abstraction/pollution charges, payment for environmental services, etc.).</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20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output for this section will inter alia include:</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Quantities for implementing the measures (person-months for consulting services, other costs)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Unit costs (€ / person-month)</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Total costs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Timeline for implementing the measures (short-, medium-, long-term)</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Responsible organisation for implementing the measures.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0" lvl="0" indent="0" algn="just">
              <a:lnSpc>
                <a:spcPct val="120000"/>
              </a:lnSpc>
              <a:spcAft>
                <a:spcPts val="600"/>
              </a:spcAft>
              <a:buFont typeface="Symbol" panose="05050102010706020507" pitchFamily="18" charset="2"/>
              <a:buNone/>
            </a:pPr>
            <a:endParaRPr lang="de-AT" sz="1800" dirty="0">
              <a:effectLst/>
              <a:latin typeface="Arial" panose="020B0604020202020204" pitchFamily="34" charset="0"/>
              <a:ea typeface="Times New Roman" panose="02020603050405020304" pitchFamily="18" charset="0"/>
            </a:endParaRPr>
          </a:p>
          <a:p>
            <a:pPr marL="0" lvl="0" indent="0" algn="just">
              <a:lnSpc>
                <a:spcPct val="120000"/>
              </a:lnSpc>
              <a:spcAft>
                <a:spcPts val="600"/>
              </a:spcAft>
              <a:buFont typeface="Symbol" panose="05050102010706020507" pitchFamily="18" charset="2"/>
              <a:buNone/>
            </a:pPr>
            <a:r>
              <a:rPr lang="de-AT" sz="2400" b="1" dirty="0" err="1">
                <a:effectLst/>
                <a:latin typeface="Arial" panose="020B0604020202020204" pitchFamily="34" charset="0"/>
                <a:ea typeface="Times New Roman" panose="02020603050405020304" pitchFamily="18" charset="0"/>
              </a:rPr>
              <a:t>Institutional</a:t>
            </a:r>
            <a:r>
              <a:rPr lang="de-AT" sz="2400" b="1" dirty="0">
                <a:effectLst/>
                <a:latin typeface="Arial" panose="020B0604020202020204" pitchFamily="34" charset="0"/>
                <a:ea typeface="Times New Roman" panose="02020603050405020304" pitchFamily="18" charset="0"/>
              </a:rPr>
              <a:t>:</a:t>
            </a:r>
          </a:p>
          <a:p>
            <a:pPr algn="just">
              <a:lnSpc>
                <a:spcPct val="120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Based on the measures identified in Chapter 4 above, the cost for implementing the measures will be roughly estimated.  The following methodology will be applied:</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Estimation of costs to ensure sufficient human capacity of the involved institutions to plan, implement and supervise investment projects/programmes at national level (e.g. Costs for Technical Assistance for capacity building)</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Estimation costs to implement the institutional reform measures (e.g. aggregation of utilities’ service areas).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Estimated costs for improving the capacity of regulatory authorities (tariff regulation, environmental authorities, etc.).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Capacity building of PUCs in improving operational efficiency</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228600" indent="-228600"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output for this section will inter alia include:</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Quantities for implementing the measures (person-months for consulting services, other costs)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Unit costs (€ / person-month)</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Total costs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Timeline for implementing the measures (short-, medium-, long-term)</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Responsible organisation for implementing the measures</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30</a:t>
            </a:fld>
            <a:endParaRPr lang="en-US"/>
          </a:p>
        </p:txBody>
      </p:sp>
    </p:spTree>
    <p:extLst>
      <p:ext uri="{BB962C8B-B14F-4D97-AF65-F5344CB8AC3E}">
        <p14:creationId xmlns:p14="http://schemas.microsoft.com/office/powerpoint/2010/main" val="2716779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Folienbildplatzhalter 1"/>
          <p:cNvSpPr>
            <a:spLocks noGrp="1" noRot="1" noChangeAspect="1"/>
          </p:cNvSpPr>
          <p:nvPr>
            <p:ph type="sldImg"/>
          </p:nvPr>
        </p:nvSpPr>
        <p:spPr bwMode="auto">
          <a:noFill/>
          <a:ln>
            <a:solidFill>
              <a:srgbClr val="000000"/>
            </a:solidFill>
            <a:miter lim="800000"/>
            <a:headEnd/>
            <a:tailEnd/>
          </a:ln>
        </p:spPr>
      </p:sp>
      <p:sp>
        <p:nvSpPr>
          <p:cNvPr id="3" name="Notizenplatzhalter 2"/>
          <p:cNvSpPr>
            <a:spLocks noGrp="1"/>
          </p:cNvSpPr>
          <p:nvPr>
            <p:ph type="body" idx="1"/>
          </p:nvPr>
        </p:nvSpPr>
        <p:spPr/>
        <p:txBody>
          <a:bodyPr/>
          <a:lstStyle/>
          <a:p>
            <a:pPr algn="just">
              <a:lnSpc>
                <a:spcPct val="120000"/>
              </a:lnSpc>
              <a:spcAft>
                <a:spcPts val="600"/>
              </a:spcAft>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In general, the investment strategy should balance the investments on the one hand between water supply and wastewater and on the other hand between extension/new investments to ensure compliance and rehabilitation of existing assets to ensure sustainability. </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For the wastewater subsector, the following criteria have been considered to assign the construction of wastewater collection and wastewater treatment including wastewater collectors within 4 planning horizons (2020, 2030, 2040, 2050): The following criteria are tentatively proposed to be applied (at a later stage the detailed prioritisation criteria will be discussed in a working group meeting):</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600"/>
              </a:spcAft>
              <a:buFont typeface="+mj-lt"/>
              <a:buAutoNum type="alphaLcParenR"/>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WWTP currently constructed (either operational or not) and under construction/upgrade (inclusive of the collector to the respective agglomeration) have been assigned automatically to the 2020 slot. </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600"/>
              </a:spcAft>
              <a:buFont typeface="+mj-lt"/>
              <a:buAutoNum type="alphaLcParenR"/>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Higher priority is given to large agglomerations/clusters, followed by Medium, and then Small and Very small.</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600"/>
              </a:spcAft>
              <a:buFont typeface="+mj-lt"/>
              <a:buAutoNum type="alphaLcParenR"/>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WWTPs for which documentation (either feasibility studies or conceptual design) is already available have been assigned a higher priority.</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600"/>
              </a:spcAft>
              <a:buFont typeface="+mj-lt"/>
              <a:buAutoNum type="alphaLcParenR"/>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Agglomerations with a touristic component have been assigned a higher priority. This criterion acknowledges that touristic input to the local economy may contribute to sustaining higher water tariffs as a result of an operational WWTP.</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600"/>
              </a:spcAft>
              <a:buFont typeface="+mj-lt"/>
              <a:buAutoNum type="alphaLcParenR"/>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Wastewater collection measures should be completed at the same time or not more than some years before completion time of WWTPs to ensure full compliance of the agglomeration with requirements of the UWWTD (avoid discharging high concentrations of pollution load to the receiving waters without treatment, which would have an adverse impact on the environment. It is proposed that sewer networks should be extended to reach full compliance (95 % connection rate) in one project phase (avoid phased investments for sewer network), while staged investments in wastewater treatment plants might be eligible.   </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The tentative period when wastewater system can be expected to be in operation (compliance date) is presented in the table below.</a:t>
            </a:r>
            <a:endParaRPr lang="de-AT" sz="1200" dirty="0">
              <a:effectLst/>
              <a:latin typeface="Calibri" panose="020F0502020204030204" pitchFamily="34" charset="0"/>
              <a:ea typeface="Times New Roman" panose="02020603050405020304" pitchFamily="18" charset="0"/>
              <a:cs typeface="Times New Roman" panose="02020603050405020304" pitchFamily="18" charset="0"/>
            </a:endParaRPr>
          </a:p>
          <a:p>
            <a:pPr>
              <a:defRPr/>
            </a:pPr>
            <a:endParaRPr lang="de-AT" dirty="0"/>
          </a:p>
        </p:txBody>
      </p:sp>
      <p:sp>
        <p:nvSpPr>
          <p:cNvPr id="4" name="Foliennummernplatzhalter 3"/>
          <p:cNvSpPr>
            <a:spLocks noGrp="1"/>
          </p:cNvSpPr>
          <p:nvPr>
            <p:ph type="sldNum" sz="quarter" idx="5"/>
          </p:nvPr>
        </p:nvSpPr>
        <p:spPr/>
        <p:txBody>
          <a:bodyPr/>
          <a:lstStyle/>
          <a:p>
            <a:pPr>
              <a:defRPr/>
            </a:pPr>
            <a:fld id="{744A75DE-531A-4070-9158-A5750D9952CC}" type="slidenum">
              <a:rPr lang="en-US" smtClean="0"/>
              <a:pPr>
                <a:defRPr/>
              </a:pPr>
              <a:t>31</a:t>
            </a:fld>
            <a:endParaRPr lang="en-US"/>
          </a:p>
        </p:txBody>
      </p:sp>
    </p:spTree>
    <p:extLst>
      <p:ext uri="{BB962C8B-B14F-4D97-AF65-F5344CB8AC3E}">
        <p14:creationId xmlns:p14="http://schemas.microsoft.com/office/powerpoint/2010/main" val="1943354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Folienbildplatzhalter 1"/>
          <p:cNvSpPr>
            <a:spLocks noGrp="1" noRot="1" noChangeAspect="1"/>
          </p:cNvSpPr>
          <p:nvPr>
            <p:ph type="sldImg"/>
          </p:nvPr>
        </p:nvSpPr>
        <p:spPr bwMode="auto">
          <a:noFill/>
          <a:ln>
            <a:solidFill>
              <a:srgbClr val="000000"/>
            </a:solidFill>
            <a:miter lim="800000"/>
            <a:headEnd/>
            <a:tailEnd/>
          </a:ln>
        </p:spPr>
      </p:sp>
      <p:sp>
        <p:nvSpPr>
          <p:cNvPr id="3" name="Notizenplatzhalter 2"/>
          <p:cNvSpPr>
            <a:spLocks noGrp="1"/>
          </p:cNvSpPr>
          <p:nvPr>
            <p:ph type="body" idx="1"/>
          </p:nvPr>
        </p:nvSpPr>
        <p:spPr/>
        <p:txBody>
          <a:bodyPr/>
          <a:lstStyle/>
          <a:p>
            <a:pPr>
              <a:defRPr/>
            </a:pPr>
            <a:endParaRPr lang="de-AT" dirty="0"/>
          </a:p>
        </p:txBody>
      </p:sp>
      <p:sp>
        <p:nvSpPr>
          <p:cNvPr id="4" name="Foliennummernplatzhalter 3"/>
          <p:cNvSpPr>
            <a:spLocks noGrp="1"/>
          </p:cNvSpPr>
          <p:nvPr>
            <p:ph type="sldNum" sz="quarter" idx="5"/>
          </p:nvPr>
        </p:nvSpPr>
        <p:spPr/>
        <p:txBody>
          <a:bodyPr/>
          <a:lstStyle/>
          <a:p>
            <a:pPr>
              <a:defRPr/>
            </a:pPr>
            <a:fld id="{744A75DE-531A-4070-9158-A5750D9952CC}" type="slidenum">
              <a:rPr lang="en-US" smtClean="0"/>
              <a:pPr>
                <a:defRPr/>
              </a:pPr>
              <a:t>32</a:t>
            </a:fld>
            <a:endParaRPr lang="en-US"/>
          </a:p>
        </p:txBody>
      </p:sp>
    </p:spTree>
    <p:extLst>
      <p:ext uri="{BB962C8B-B14F-4D97-AF65-F5344CB8AC3E}">
        <p14:creationId xmlns:p14="http://schemas.microsoft.com/office/powerpoint/2010/main" val="171423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Folienbildplatzhalter 1"/>
          <p:cNvSpPr>
            <a:spLocks noGrp="1" noRot="1" noChangeAspect="1"/>
          </p:cNvSpPr>
          <p:nvPr>
            <p:ph type="sldImg"/>
          </p:nvPr>
        </p:nvSpPr>
        <p:spPr bwMode="auto">
          <a:noFill/>
          <a:ln>
            <a:solidFill>
              <a:srgbClr val="000000"/>
            </a:solidFill>
            <a:miter lim="800000"/>
            <a:headEnd/>
            <a:tailEnd/>
          </a:ln>
        </p:spPr>
      </p:sp>
      <p:sp>
        <p:nvSpPr>
          <p:cNvPr id="3" name="Notizenplatzhalter 2"/>
          <p:cNvSpPr>
            <a:spLocks noGrp="1"/>
          </p:cNvSpPr>
          <p:nvPr>
            <p:ph type="body" idx="1"/>
          </p:nvPr>
        </p:nvSpPr>
        <p:spPr/>
        <p:txBody>
          <a:bodyPr/>
          <a:lstStyle/>
          <a:p>
            <a:pPr>
              <a:defRPr/>
            </a:pPr>
            <a:endParaRPr lang="de-AT" dirty="0"/>
          </a:p>
        </p:txBody>
      </p:sp>
      <p:sp>
        <p:nvSpPr>
          <p:cNvPr id="4" name="Foliennummernplatzhalter 3"/>
          <p:cNvSpPr>
            <a:spLocks noGrp="1"/>
          </p:cNvSpPr>
          <p:nvPr>
            <p:ph type="sldNum" sz="quarter" idx="5"/>
          </p:nvPr>
        </p:nvSpPr>
        <p:spPr/>
        <p:txBody>
          <a:bodyPr/>
          <a:lstStyle/>
          <a:p>
            <a:pPr>
              <a:defRPr/>
            </a:pPr>
            <a:fld id="{744A75DE-531A-4070-9158-A5750D9952CC}" type="slidenum">
              <a:rPr lang="en-US" smtClean="0"/>
              <a:pPr>
                <a:defRPr/>
              </a:pPr>
              <a:t>33</a:t>
            </a:fld>
            <a:endParaRPr lang="en-US"/>
          </a:p>
        </p:txBody>
      </p:sp>
    </p:spTree>
    <p:extLst>
      <p:ext uri="{BB962C8B-B14F-4D97-AF65-F5344CB8AC3E}">
        <p14:creationId xmlns:p14="http://schemas.microsoft.com/office/powerpoint/2010/main" val="2604369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34</a:t>
            </a:fld>
            <a:endParaRPr lang="en-US"/>
          </a:p>
        </p:txBody>
      </p:sp>
    </p:spTree>
    <p:extLst>
      <p:ext uri="{BB962C8B-B14F-4D97-AF65-F5344CB8AC3E}">
        <p14:creationId xmlns:p14="http://schemas.microsoft.com/office/powerpoint/2010/main" val="1654028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b)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prioritisation of investment measures for water supply infrastructure will be based on the following methodology:</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Draft prioritisation criteria will be presented to the Working Group meeting 3 (September 2022).</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overall objective and ultimate goal are to ensure compliance with all articles of the DWD. However, the investment amounts needed to achieve full compliance will be significant and measures will have to spread over 20 years (2030 – 2050).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 general, the investment strategy should balance the investments on the one hand between water supply and wastewater and on the other hand between extension/new investments to ensure compliance and rehabilitation of existing assets to ensure sustainability.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20000"/>
              </a:lnSpc>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c) Tentative Output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20000"/>
              </a:lnSpc>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For the water supply subsector, the following criteria will be considered to assign the investments of water supply infrastructure  to the four planning horizons (2020, 2030, 2040, 2050): </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Water Supply Infrastructure currently constructed (either operational or not) and under construction/upgrade will be assigned to the year 2020.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Water Supply Infrastructure measures with available feasibility and design studies and funding secured will be assigned to the year 2020.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Highest priority will be given measures in service areas with currently non-compliant water quality (inadequate water treatment, disinfection, sanitary protection zones), which will be assigned to the year 2030.</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Second priority will be given to measures for Improvement of water quality monitoring (upgrade of laboratory facilities and drinking water monitoring in rural systems), which will be assigned to the year 2030.</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Third priority will be given to areas with high touristic developments (in line with the criteria for wastewater collection and treatment), which will be assigned to the year 2030 – 2040.</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Forth priority will be given to measures aiming to increase the service connection rate (target: 98 - 100 % connection). In particular priority will be given to expansion of water supply systems needed to ensure implementation of measures related to the UWWTD (connection rate for water supply has to be equal or higher compared to the target connection rate for wastewater services. Further, higher priority will be given to measures with lower per-capita investment costs. These measures will be assigned to the years 2040 – 2050.</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Fifth priority will be given to measures for rehabilitation and replacement of existing networks and facilities (e.g. to reduce water losses or to reduce energy consumption). </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Sixth priority will be given to other measures (e.g. efficiency improvement, operational performance improvement).</a:t>
            </a:r>
            <a:endParaRPr lang="de-AT" sz="1800" dirty="0">
              <a:effectLst/>
              <a:latin typeface="Calibri" panose="020F0502020204030204" pitchFamily="34" charset="0"/>
              <a:ea typeface="Times New Roman" panose="02020603050405020304" pitchFamily="18" charset="0"/>
              <a:cs typeface="Arial" panose="020B0604020202020204" pitchFamily="34" charset="0"/>
            </a:endParaRPr>
          </a:p>
          <a:p>
            <a:endParaRPr lang="de-AT" dirty="0"/>
          </a:p>
        </p:txBody>
      </p:sp>
      <p:sp>
        <p:nvSpPr>
          <p:cNvPr id="4" name="Foliennummernplatzhalter 3"/>
          <p:cNvSpPr>
            <a:spLocks noGrp="1"/>
          </p:cNvSpPr>
          <p:nvPr>
            <p:ph type="sldNum" sz="quarter" idx="5"/>
          </p:nvPr>
        </p:nvSpPr>
        <p:spPr/>
        <p:txBody>
          <a:bodyPr/>
          <a:lstStyle/>
          <a:p>
            <a:pPr>
              <a:defRPr/>
            </a:pPr>
            <a:fld id="{1DECB795-3346-4314-9D14-75954AE904CC}" type="slidenum">
              <a:rPr lang="en-US" smtClean="0"/>
              <a:pPr>
                <a:defRPr/>
              </a:pPr>
              <a:t>35</a:t>
            </a:fld>
            <a:endParaRPr lang="en-US"/>
          </a:p>
        </p:txBody>
      </p:sp>
    </p:spTree>
    <p:extLst>
      <p:ext uri="{BB962C8B-B14F-4D97-AF65-F5344CB8AC3E}">
        <p14:creationId xmlns:p14="http://schemas.microsoft.com/office/powerpoint/2010/main" val="507549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bwMode="auto">
          <a:noFill/>
          <a:ln>
            <a:solidFill>
              <a:srgbClr val="000000"/>
            </a:solidFill>
            <a:miter lim="800000"/>
            <a:headEnd/>
            <a:tailEnd/>
          </a:ln>
        </p:spPr>
      </p:sp>
      <p:sp>
        <p:nvSpPr>
          <p:cNvPr id="3379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p>
        </p:txBody>
      </p:sp>
      <p:sp>
        <p:nvSpPr>
          <p:cNvPr id="20483"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DB2DA0-87F8-4FC1-89F3-9F1CDF75A2B8}" type="slidenum">
              <a:rPr lang="de-DE"/>
              <a:pPr fontAlgn="base">
                <a:spcBef>
                  <a:spcPct val="0"/>
                </a:spcBef>
                <a:spcAft>
                  <a:spcPct val="0"/>
                </a:spcAft>
                <a:defRPr/>
              </a:pPr>
              <a:t>36</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3" name="Group 18"/>
          <p:cNvGrpSpPr>
            <a:grpSpLocks/>
          </p:cNvGrpSpPr>
          <p:nvPr userDrawn="1"/>
        </p:nvGrpSpPr>
        <p:grpSpPr bwMode="auto">
          <a:xfrm>
            <a:off x="0" y="179388"/>
            <a:ext cx="9144000" cy="6707187"/>
            <a:chOff x="0" y="113"/>
            <a:chExt cx="5760" cy="4225"/>
          </a:xfrm>
        </p:grpSpPr>
        <p:grpSp>
          <p:nvGrpSpPr>
            <p:cNvPr id="4" name="Group 18"/>
            <p:cNvGrpSpPr>
              <a:grpSpLocks/>
            </p:cNvGrpSpPr>
            <p:nvPr userDrawn="1"/>
          </p:nvGrpSpPr>
          <p:grpSpPr bwMode="auto">
            <a:xfrm>
              <a:off x="0" y="113"/>
              <a:ext cx="5760" cy="4225"/>
              <a:chOff x="0" y="113"/>
              <a:chExt cx="5760" cy="4225"/>
            </a:xfrm>
          </p:grpSpPr>
          <p:pic>
            <p:nvPicPr>
              <p:cNvPr id="6" name="Picture 3" descr="99248.jpg"/>
              <p:cNvPicPr>
                <a:picLocks noChangeAspect="1"/>
              </p:cNvPicPr>
              <p:nvPr/>
            </p:nvPicPr>
            <p:blipFill>
              <a:blip r:embed="rId2">
                <a:lum bright="12000" contrast="-12000"/>
              </a:blip>
              <a:srcRect/>
              <a:stretch>
                <a:fillRect/>
              </a:stretch>
            </p:blipFill>
            <p:spPr bwMode="auto">
              <a:xfrm>
                <a:off x="0" y="2324"/>
                <a:ext cx="5760" cy="2014"/>
              </a:xfrm>
              <a:prstGeom prst="rect">
                <a:avLst/>
              </a:prstGeom>
              <a:noFill/>
              <a:ln w="9525">
                <a:noFill/>
                <a:miter lim="800000"/>
                <a:headEnd/>
                <a:tailEnd/>
              </a:ln>
            </p:spPr>
          </p:pic>
          <p:grpSp>
            <p:nvGrpSpPr>
              <p:cNvPr id="7" name="Group 17"/>
              <p:cNvGrpSpPr>
                <a:grpSpLocks/>
              </p:cNvGrpSpPr>
              <p:nvPr/>
            </p:nvGrpSpPr>
            <p:grpSpPr bwMode="auto">
              <a:xfrm>
                <a:off x="113" y="113"/>
                <a:ext cx="5533" cy="4140"/>
                <a:chOff x="113" y="113"/>
                <a:chExt cx="5533" cy="4140"/>
              </a:xfrm>
            </p:grpSpPr>
            <p:sp>
              <p:nvSpPr>
                <p:cNvPr id="8" name="Rectangle 11"/>
                <p:cNvSpPr>
                  <a:spLocks noChangeArrowheads="1"/>
                </p:cNvSpPr>
                <p:nvPr/>
              </p:nvSpPr>
              <p:spPr bwMode="auto">
                <a:xfrm>
                  <a:off x="113" y="3984"/>
                  <a:ext cx="1633" cy="269"/>
                </a:xfrm>
                <a:prstGeom prst="rect">
                  <a:avLst/>
                </a:prstGeom>
                <a:noFill/>
                <a:ln w="9525">
                  <a:noFill/>
                  <a:miter lim="800000"/>
                  <a:headEnd/>
                  <a:tailEnd/>
                </a:ln>
              </p:spPr>
              <p:txBody>
                <a:bodyPr lIns="0" tIns="0" rIns="0" bIns="0" anchor="b">
                  <a:spAutoFit/>
                </a:bodyPr>
                <a:lstStyle/>
                <a:p>
                  <a:pPr>
                    <a:tabLst>
                      <a:tab pos="2971800" algn="ctr"/>
                      <a:tab pos="5943600" algn="r"/>
                    </a:tabLst>
                    <a:defRPr/>
                  </a:pPr>
                  <a:r>
                    <a:rPr lang="en-GB" sz="1200" b="1">
                      <a:solidFill>
                        <a:srgbClr val="003080"/>
                      </a:solidFill>
                      <a:latin typeface="Calibri" pitchFamily="34" charset="0"/>
                      <a:ea typeface="Times New Roman" pitchFamily="18" charset="0"/>
                      <a:cs typeface="Arial" charset="0"/>
                    </a:rPr>
                    <a:t>CONSULTANT CONSORTIUM</a:t>
                  </a:r>
                  <a:endParaRPr lang="en-GB" sz="1600" b="1">
                    <a:solidFill>
                      <a:srgbClr val="003080"/>
                    </a:solidFill>
                    <a:latin typeface="Aero"/>
                    <a:ea typeface="Times New Roman" pitchFamily="18" charset="0"/>
                    <a:cs typeface="Arial" charset="0"/>
                  </a:endParaRPr>
                </a:p>
                <a:p>
                  <a:pPr eaLnBrk="0" hangingPunct="0">
                    <a:tabLst>
                      <a:tab pos="2971800" algn="ctr"/>
                      <a:tab pos="5943600" algn="r"/>
                    </a:tabLst>
                    <a:defRPr/>
                  </a:pPr>
                  <a:r>
                    <a:rPr lang="en-GB" sz="1600" b="1">
                      <a:solidFill>
                        <a:srgbClr val="003080"/>
                      </a:solidFill>
                      <a:latin typeface="Aero"/>
                      <a:ea typeface="Times New Roman" pitchFamily="18" charset="0"/>
                      <a:cs typeface="Arial" charset="0"/>
                    </a:rPr>
                    <a:t>SETEC</a:t>
                  </a:r>
                  <a:r>
                    <a:rPr lang="en-GB" sz="1600">
                      <a:solidFill>
                        <a:srgbClr val="003080"/>
                      </a:solidFill>
                      <a:latin typeface="Aero"/>
                      <a:ea typeface="Times New Roman" pitchFamily="18" charset="0"/>
                      <a:cs typeface="Arial" charset="0"/>
                    </a:rPr>
                    <a:t> </a:t>
                  </a:r>
                  <a:r>
                    <a:rPr lang="en-GB" sz="1200" b="1">
                      <a:solidFill>
                        <a:srgbClr val="003080"/>
                      </a:solidFill>
                      <a:latin typeface="Calibri" pitchFamily="34" charset="0"/>
                      <a:ea typeface="Times New Roman" pitchFamily="18" charset="0"/>
                      <a:cs typeface="Arial" charset="0"/>
                    </a:rPr>
                    <a:t>ENGINEERING &amp; </a:t>
                  </a:r>
                  <a:r>
                    <a:rPr lang="en-GB" sz="1600" b="1">
                      <a:solidFill>
                        <a:srgbClr val="003080"/>
                      </a:solidFill>
                      <a:latin typeface="Aero"/>
                      <a:ea typeface="Times New Roman" pitchFamily="18" charset="0"/>
                      <a:cs typeface="Arial" charset="0"/>
                    </a:rPr>
                    <a:t>SWECO</a:t>
                  </a:r>
                  <a:r>
                    <a:rPr lang="en-US" sz="600">
                      <a:solidFill>
                        <a:srgbClr val="003080"/>
                      </a:solidFill>
                      <a:latin typeface="Calibri" pitchFamily="34" charset="0"/>
                      <a:ea typeface="Times New Roman" pitchFamily="18" charset="0"/>
                      <a:cs typeface="Arial" charset="0"/>
                    </a:rPr>
                    <a:t> </a:t>
                  </a:r>
                  <a:endParaRPr lang="en-US">
                    <a:solidFill>
                      <a:srgbClr val="003080"/>
                    </a:solidFill>
                    <a:latin typeface="Calibri" pitchFamily="34" charset="0"/>
                    <a:ea typeface="Times New Roman" pitchFamily="18" charset="0"/>
                    <a:cs typeface="Arial" charset="0"/>
                  </a:endParaRPr>
                </a:p>
              </p:txBody>
            </p:sp>
            <p:grpSp>
              <p:nvGrpSpPr>
                <p:cNvPr id="9" name="Group 16"/>
                <p:cNvGrpSpPr>
                  <a:grpSpLocks/>
                </p:cNvGrpSpPr>
                <p:nvPr/>
              </p:nvGrpSpPr>
              <p:grpSpPr bwMode="auto">
                <a:xfrm>
                  <a:off x="113" y="113"/>
                  <a:ext cx="5533" cy="4110"/>
                  <a:chOff x="113" y="113"/>
                  <a:chExt cx="5533" cy="4110"/>
                </a:xfrm>
              </p:grpSpPr>
              <p:pic>
                <p:nvPicPr>
                  <p:cNvPr id="10" name="Grafik 61"/>
                  <p:cNvPicPr>
                    <a:picLocks noChangeAspect="1" noChangeArrowheads="1"/>
                  </p:cNvPicPr>
                  <p:nvPr/>
                </p:nvPicPr>
                <p:blipFill>
                  <a:blip r:embed="rId3"/>
                  <a:srcRect/>
                  <a:stretch>
                    <a:fillRect/>
                  </a:stretch>
                </p:blipFill>
                <p:spPr bwMode="auto">
                  <a:xfrm>
                    <a:off x="4796" y="113"/>
                    <a:ext cx="850" cy="566"/>
                  </a:xfrm>
                  <a:prstGeom prst="rect">
                    <a:avLst/>
                  </a:prstGeom>
                  <a:noFill/>
                  <a:ln w="9525">
                    <a:noFill/>
                    <a:miter lim="800000"/>
                    <a:headEnd/>
                    <a:tailEnd/>
                  </a:ln>
                </p:spPr>
              </p:pic>
              <p:pic>
                <p:nvPicPr>
                  <p:cNvPr id="11" name="Picture 11" descr="SIDA"/>
                  <p:cNvPicPr>
                    <a:picLocks noChangeAspect="1" noChangeArrowheads="1"/>
                  </p:cNvPicPr>
                  <p:nvPr/>
                </p:nvPicPr>
                <p:blipFill>
                  <a:blip r:embed="rId4"/>
                  <a:srcRect/>
                  <a:stretch>
                    <a:fillRect/>
                  </a:stretch>
                </p:blipFill>
                <p:spPr bwMode="auto">
                  <a:xfrm>
                    <a:off x="113" y="113"/>
                    <a:ext cx="1070" cy="566"/>
                  </a:xfrm>
                  <a:prstGeom prst="rect">
                    <a:avLst/>
                  </a:prstGeom>
                  <a:noFill/>
                  <a:ln w="9525">
                    <a:noFill/>
                    <a:miter lim="800000"/>
                    <a:headEnd/>
                    <a:tailEnd/>
                  </a:ln>
                </p:spPr>
              </p:pic>
              <p:pic>
                <p:nvPicPr>
                  <p:cNvPr id="12" name="Picture 12" descr="AKUM"/>
                  <p:cNvPicPr>
                    <a:picLocks noChangeAspect="1" noChangeArrowheads="1"/>
                  </p:cNvPicPr>
                  <p:nvPr/>
                </p:nvPicPr>
                <p:blipFill>
                  <a:blip r:embed="rId5"/>
                  <a:srcRect/>
                  <a:stretch>
                    <a:fillRect/>
                  </a:stretch>
                </p:blipFill>
                <p:spPr bwMode="auto">
                  <a:xfrm>
                    <a:off x="2666" y="113"/>
                    <a:ext cx="419" cy="566"/>
                  </a:xfrm>
                  <a:prstGeom prst="rect">
                    <a:avLst/>
                  </a:prstGeom>
                  <a:noFill/>
                  <a:ln w="9525">
                    <a:noFill/>
                    <a:miter lim="800000"/>
                    <a:headEnd/>
                    <a:tailEnd/>
                  </a:ln>
                </p:spPr>
              </p:pic>
              <p:pic>
                <p:nvPicPr>
                  <p:cNvPr id="13" name="Picture 14" descr="setec_logo-7953d186"/>
                  <p:cNvPicPr>
                    <a:picLocks noChangeAspect="1" noChangeArrowheads="1"/>
                  </p:cNvPicPr>
                  <p:nvPr/>
                </p:nvPicPr>
                <p:blipFill>
                  <a:blip r:embed="rId6"/>
                  <a:srcRect/>
                  <a:stretch>
                    <a:fillRect/>
                  </a:stretch>
                </p:blipFill>
                <p:spPr bwMode="auto">
                  <a:xfrm>
                    <a:off x="2456" y="3822"/>
                    <a:ext cx="850" cy="401"/>
                  </a:xfrm>
                  <a:prstGeom prst="rect">
                    <a:avLst/>
                  </a:prstGeom>
                  <a:noFill/>
                  <a:ln w="9525">
                    <a:noFill/>
                    <a:miter lim="800000"/>
                    <a:headEnd/>
                    <a:tailEnd/>
                  </a:ln>
                </p:spPr>
              </p:pic>
              <p:pic>
                <p:nvPicPr>
                  <p:cNvPr id="14" name="Picture 15" descr="sweco-ab-vector-logo"/>
                  <p:cNvPicPr>
                    <a:picLocks noChangeAspect="1" noChangeArrowheads="1"/>
                  </p:cNvPicPr>
                  <p:nvPr/>
                </p:nvPicPr>
                <p:blipFill>
                  <a:blip r:embed="rId7"/>
                  <a:srcRect/>
                  <a:stretch>
                    <a:fillRect/>
                  </a:stretch>
                </p:blipFill>
                <p:spPr bwMode="auto">
                  <a:xfrm>
                    <a:off x="4511" y="3716"/>
                    <a:ext cx="1134" cy="347"/>
                  </a:xfrm>
                  <a:prstGeom prst="rect">
                    <a:avLst/>
                  </a:prstGeom>
                  <a:noFill/>
                  <a:ln w="9525">
                    <a:noFill/>
                    <a:miter lim="800000"/>
                    <a:headEnd/>
                    <a:tailEnd/>
                  </a:ln>
                </p:spPr>
              </p:pic>
            </p:grpSp>
          </p:grpSp>
        </p:grpSp>
        <p:pic>
          <p:nvPicPr>
            <p:cNvPr id="5" name="Picture 17" descr="Project Title"/>
            <p:cNvPicPr>
              <a:picLocks noChangeAspect="1" noChangeArrowheads="1"/>
            </p:cNvPicPr>
            <p:nvPr userDrawn="1"/>
          </p:nvPicPr>
          <p:blipFill>
            <a:blip r:embed="rId8"/>
            <a:srcRect/>
            <a:stretch>
              <a:fillRect/>
            </a:stretch>
          </p:blipFill>
          <p:spPr bwMode="auto">
            <a:xfrm>
              <a:off x="431" y="1026"/>
              <a:ext cx="4898" cy="416"/>
            </a:xfrm>
            <a:prstGeom prst="rect">
              <a:avLst/>
            </a:prstGeom>
            <a:noFill/>
            <a:ln w="9525">
              <a:noFill/>
              <a:miter lim="800000"/>
              <a:headEnd/>
              <a:tailEnd/>
            </a:ln>
          </p:spPr>
        </p:pic>
      </p:grpSp>
      <p:sp>
        <p:nvSpPr>
          <p:cNvPr id="15" name="Text Placeholder 2"/>
          <p:cNvSpPr>
            <a:spLocks/>
          </p:cNvSpPr>
          <p:nvPr/>
        </p:nvSpPr>
        <p:spPr bwMode="auto">
          <a:xfrm>
            <a:off x="1354138" y="3862388"/>
            <a:ext cx="6400800" cy="1295400"/>
          </a:xfrm>
          <a:prstGeom prst="rect">
            <a:avLst/>
          </a:prstGeom>
          <a:noFill/>
          <a:ln w="9525">
            <a:noFill/>
            <a:miter lim="800000"/>
            <a:headEnd/>
            <a:tailEnd/>
          </a:ln>
        </p:spPr>
        <p:txBody>
          <a:bodyPr/>
          <a:lstStyle/>
          <a:p>
            <a:pPr algn="ctr" eaLnBrk="0" hangingPunct="0">
              <a:spcBef>
                <a:spcPct val="20000"/>
              </a:spcBef>
              <a:buFont typeface="Arial" charset="0"/>
              <a:buNone/>
              <a:defRPr/>
            </a:pPr>
            <a:r>
              <a:rPr lang="en-GB" sz="3200">
                <a:solidFill>
                  <a:srgbClr val="003080"/>
                </a:solidFill>
                <a:latin typeface="Calibri" pitchFamily="34" charset="0"/>
              </a:rPr>
              <a:t>24 June 2021</a:t>
            </a:r>
          </a:p>
        </p:txBody>
      </p:sp>
      <p:sp>
        <p:nvSpPr>
          <p:cNvPr id="20483" name="Text Placeholder 2"/>
          <p:cNvSpPr>
            <a:spLocks noGrp="1"/>
          </p:cNvSpPr>
          <p:nvPr>
            <p:ph type="subTitle" idx="1"/>
          </p:nvPr>
        </p:nvSpPr>
        <p:spPr>
          <a:xfrm>
            <a:off x="1403350" y="2420938"/>
            <a:ext cx="6400800" cy="1295400"/>
          </a:xfrm>
        </p:spPr>
        <p:txBody>
          <a:bodyPr/>
          <a:lstStyle>
            <a:lvl1pPr marL="0" indent="0" algn="ctr">
              <a:buFont typeface="Arial" charset="0"/>
              <a:buNone/>
              <a:defRPr smtClean="0"/>
            </a:lvl1pPr>
          </a:lstStyle>
          <a:p>
            <a:r>
              <a:rPr lang="en-US"/>
              <a:t>Click to edit Master subtitle style</a:t>
            </a: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kern="1200">
          <a:solidFill>
            <a:srgbClr val="003080"/>
          </a:solidFill>
          <a:latin typeface="+mj-lt"/>
          <a:ea typeface="+mj-ea"/>
          <a:cs typeface="+mj-cs"/>
        </a:defRPr>
      </a:lvl1pPr>
      <a:lvl2pPr algn="ctr" rtl="0" eaLnBrk="0" fontAlgn="base" hangingPunct="0">
        <a:spcBef>
          <a:spcPct val="0"/>
        </a:spcBef>
        <a:spcAft>
          <a:spcPct val="0"/>
        </a:spcAft>
        <a:defRPr sz="4400">
          <a:solidFill>
            <a:srgbClr val="003080"/>
          </a:solidFill>
          <a:latin typeface="Calibri" pitchFamily="34" charset="0"/>
        </a:defRPr>
      </a:lvl2pPr>
      <a:lvl3pPr algn="ctr" rtl="0" eaLnBrk="0" fontAlgn="base" hangingPunct="0">
        <a:spcBef>
          <a:spcPct val="0"/>
        </a:spcBef>
        <a:spcAft>
          <a:spcPct val="0"/>
        </a:spcAft>
        <a:defRPr sz="4400">
          <a:solidFill>
            <a:srgbClr val="003080"/>
          </a:solidFill>
          <a:latin typeface="Calibri" pitchFamily="34" charset="0"/>
        </a:defRPr>
      </a:lvl3pPr>
      <a:lvl4pPr algn="ctr" rtl="0" eaLnBrk="0" fontAlgn="base" hangingPunct="0">
        <a:spcBef>
          <a:spcPct val="0"/>
        </a:spcBef>
        <a:spcAft>
          <a:spcPct val="0"/>
        </a:spcAft>
        <a:defRPr sz="4400">
          <a:solidFill>
            <a:srgbClr val="003080"/>
          </a:solidFill>
          <a:latin typeface="Calibri" pitchFamily="34" charset="0"/>
        </a:defRPr>
      </a:lvl4pPr>
      <a:lvl5pPr algn="ctr" rtl="0" eaLnBrk="0" fontAlgn="base" hangingPunct="0">
        <a:spcBef>
          <a:spcPct val="0"/>
        </a:spcBef>
        <a:spcAft>
          <a:spcPct val="0"/>
        </a:spcAft>
        <a:defRPr sz="4400">
          <a:solidFill>
            <a:srgbClr val="003080"/>
          </a:solidFill>
          <a:latin typeface="Calibri" pitchFamily="34" charset="0"/>
        </a:defRPr>
      </a:lvl5pPr>
      <a:lvl6pPr marL="457200" algn="ctr" rtl="0" fontAlgn="base">
        <a:spcBef>
          <a:spcPct val="0"/>
        </a:spcBef>
        <a:spcAft>
          <a:spcPct val="0"/>
        </a:spcAft>
        <a:defRPr sz="4400">
          <a:solidFill>
            <a:srgbClr val="003080"/>
          </a:solidFill>
          <a:latin typeface="Calibri" pitchFamily="34" charset="0"/>
        </a:defRPr>
      </a:lvl6pPr>
      <a:lvl7pPr marL="914400" algn="ctr" rtl="0" fontAlgn="base">
        <a:spcBef>
          <a:spcPct val="0"/>
        </a:spcBef>
        <a:spcAft>
          <a:spcPct val="0"/>
        </a:spcAft>
        <a:defRPr sz="4400">
          <a:solidFill>
            <a:srgbClr val="003080"/>
          </a:solidFill>
          <a:latin typeface="Calibri" pitchFamily="34" charset="0"/>
        </a:defRPr>
      </a:lvl7pPr>
      <a:lvl8pPr marL="1371600" algn="ctr" rtl="0" fontAlgn="base">
        <a:spcBef>
          <a:spcPct val="0"/>
        </a:spcBef>
        <a:spcAft>
          <a:spcPct val="0"/>
        </a:spcAft>
        <a:defRPr sz="4400">
          <a:solidFill>
            <a:srgbClr val="003080"/>
          </a:solidFill>
          <a:latin typeface="Calibri" pitchFamily="34" charset="0"/>
        </a:defRPr>
      </a:lvl8pPr>
      <a:lvl9pPr marL="1828800" algn="ctr" rtl="0" fontAlgn="base">
        <a:spcBef>
          <a:spcPct val="0"/>
        </a:spcBef>
        <a:spcAft>
          <a:spcPct val="0"/>
        </a:spcAft>
        <a:defRPr sz="4400">
          <a:solidFill>
            <a:srgbClr val="003080"/>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rgbClr val="003080"/>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003080"/>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003080"/>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_ftnref1"/><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jp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6.emf"/><Relationship Id="rId4" Type="http://schemas.openxmlformats.org/officeDocument/2006/relationships/image" Target="../media/image2.jpe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17"/>
          <p:cNvGrpSpPr>
            <a:grpSpLocks/>
          </p:cNvGrpSpPr>
          <p:nvPr/>
        </p:nvGrpSpPr>
        <p:grpSpPr bwMode="auto">
          <a:xfrm>
            <a:off x="0" y="335756"/>
            <a:ext cx="9144000" cy="6707187"/>
            <a:chOff x="0" y="113"/>
            <a:chExt cx="5760" cy="4225"/>
          </a:xfrm>
        </p:grpSpPr>
        <p:grpSp>
          <p:nvGrpSpPr>
            <p:cNvPr id="16388" name="Group 18"/>
            <p:cNvGrpSpPr>
              <a:grpSpLocks/>
            </p:cNvGrpSpPr>
            <p:nvPr/>
          </p:nvGrpSpPr>
          <p:grpSpPr bwMode="auto">
            <a:xfrm>
              <a:off x="0" y="113"/>
              <a:ext cx="5760" cy="4225"/>
              <a:chOff x="0" y="113"/>
              <a:chExt cx="5760" cy="4225"/>
            </a:xfrm>
          </p:grpSpPr>
          <p:pic>
            <p:nvPicPr>
              <p:cNvPr id="16390" name="Picture 3" descr="99248.jpg"/>
              <p:cNvPicPr>
                <a:picLocks noChangeAspect="1"/>
              </p:cNvPicPr>
              <p:nvPr/>
            </p:nvPicPr>
            <p:blipFill>
              <a:blip r:embed="rId3">
                <a:lum bright="12000" contrast="-12000"/>
              </a:blip>
              <a:srcRect/>
              <a:stretch>
                <a:fillRect/>
              </a:stretch>
            </p:blipFill>
            <p:spPr bwMode="auto">
              <a:xfrm>
                <a:off x="0" y="2324"/>
                <a:ext cx="5760" cy="2014"/>
              </a:xfrm>
              <a:prstGeom prst="rect">
                <a:avLst/>
              </a:prstGeom>
              <a:noFill/>
              <a:ln w="9525">
                <a:noFill/>
                <a:miter lim="800000"/>
                <a:headEnd/>
                <a:tailEnd/>
              </a:ln>
            </p:spPr>
          </p:pic>
          <p:grpSp>
            <p:nvGrpSpPr>
              <p:cNvPr id="16391" name="Group 17"/>
              <p:cNvGrpSpPr>
                <a:grpSpLocks/>
              </p:cNvGrpSpPr>
              <p:nvPr/>
            </p:nvGrpSpPr>
            <p:grpSpPr bwMode="auto">
              <a:xfrm>
                <a:off x="113" y="113"/>
                <a:ext cx="5533" cy="4140"/>
                <a:chOff x="113" y="113"/>
                <a:chExt cx="5533" cy="4140"/>
              </a:xfrm>
            </p:grpSpPr>
            <p:sp>
              <p:nvSpPr>
                <p:cNvPr id="16392" name="Rectangle 11"/>
                <p:cNvSpPr>
                  <a:spLocks noChangeArrowheads="1"/>
                </p:cNvSpPr>
                <p:nvPr/>
              </p:nvSpPr>
              <p:spPr bwMode="auto">
                <a:xfrm>
                  <a:off x="113" y="3984"/>
                  <a:ext cx="1633" cy="269"/>
                </a:xfrm>
                <a:prstGeom prst="rect">
                  <a:avLst/>
                </a:prstGeom>
                <a:noFill/>
                <a:ln w="9525">
                  <a:noFill/>
                  <a:miter lim="800000"/>
                  <a:headEnd/>
                  <a:tailEnd/>
                </a:ln>
              </p:spPr>
              <p:txBody>
                <a:bodyPr lIns="0" tIns="0" rIns="0" bIns="0" anchor="b">
                  <a:spAutoFit/>
                </a:bodyPr>
                <a:lstStyle/>
                <a:p>
                  <a:pPr>
                    <a:tabLst>
                      <a:tab pos="2971800" algn="ctr"/>
                      <a:tab pos="5943600" algn="r"/>
                    </a:tabLst>
                  </a:pPr>
                  <a:r>
                    <a:rPr lang="en-GB" sz="1200" b="1">
                      <a:solidFill>
                        <a:srgbClr val="003080"/>
                      </a:solidFill>
                      <a:latin typeface="Calibri" pitchFamily="34" charset="0"/>
                      <a:ea typeface="Times New Roman" pitchFamily="18" charset="0"/>
                      <a:cs typeface="Arial" charset="0"/>
                    </a:rPr>
                    <a:t>CONSULTANT CONSORTIUM</a:t>
                  </a:r>
                  <a:endParaRPr lang="en-GB" sz="1600" b="1">
                    <a:solidFill>
                      <a:srgbClr val="003080"/>
                    </a:solidFill>
                    <a:latin typeface="Aero"/>
                    <a:ea typeface="Times New Roman" pitchFamily="18" charset="0"/>
                    <a:cs typeface="Arial" charset="0"/>
                  </a:endParaRPr>
                </a:p>
                <a:p>
                  <a:pPr eaLnBrk="0" hangingPunct="0">
                    <a:tabLst>
                      <a:tab pos="2971800" algn="ctr"/>
                      <a:tab pos="5943600" algn="r"/>
                    </a:tabLst>
                  </a:pPr>
                  <a:r>
                    <a:rPr lang="en-GB" sz="1600" b="1">
                      <a:solidFill>
                        <a:srgbClr val="003080"/>
                      </a:solidFill>
                      <a:latin typeface="Aero"/>
                      <a:ea typeface="Times New Roman" pitchFamily="18" charset="0"/>
                      <a:cs typeface="Arial" charset="0"/>
                    </a:rPr>
                    <a:t>SETEC</a:t>
                  </a:r>
                  <a:r>
                    <a:rPr lang="en-GB" sz="1600">
                      <a:solidFill>
                        <a:srgbClr val="003080"/>
                      </a:solidFill>
                      <a:latin typeface="Aero"/>
                      <a:ea typeface="Times New Roman" pitchFamily="18" charset="0"/>
                      <a:cs typeface="Arial" charset="0"/>
                    </a:rPr>
                    <a:t> </a:t>
                  </a:r>
                  <a:r>
                    <a:rPr lang="en-GB" sz="1200" b="1">
                      <a:solidFill>
                        <a:srgbClr val="003080"/>
                      </a:solidFill>
                      <a:latin typeface="Calibri" pitchFamily="34" charset="0"/>
                      <a:ea typeface="Times New Roman" pitchFamily="18" charset="0"/>
                      <a:cs typeface="Arial" charset="0"/>
                    </a:rPr>
                    <a:t>ENGINEERING &amp; </a:t>
                  </a:r>
                  <a:r>
                    <a:rPr lang="en-GB" sz="1600" b="1">
                      <a:solidFill>
                        <a:srgbClr val="003080"/>
                      </a:solidFill>
                      <a:latin typeface="Aero"/>
                      <a:ea typeface="Times New Roman" pitchFamily="18" charset="0"/>
                      <a:cs typeface="Arial" charset="0"/>
                    </a:rPr>
                    <a:t>SWECO</a:t>
                  </a:r>
                  <a:r>
                    <a:rPr lang="en-US" sz="600">
                      <a:solidFill>
                        <a:srgbClr val="003080"/>
                      </a:solidFill>
                      <a:latin typeface="Calibri" pitchFamily="34" charset="0"/>
                      <a:ea typeface="Times New Roman" pitchFamily="18" charset="0"/>
                      <a:cs typeface="Arial" charset="0"/>
                    </a:rPr>
                    <a:t> </a:t>
                  </a:r>
                  <a:endParaRPr lang="en-US">
                    <a:solidFill>
                      <a:srgbClr val="003080"/>
                    </a:solidFill>
                    <a:latin typeface="Calibri" pitchFamily="34" charset="0"/>
                    <a:ea typeface="Times New Roman" pitchFamily="18" charset="0"/>
                    <a:cs typeface="Arial" charset="0"/>
                  </a:endParaRPr>
                </a:p>
              </p:txBody>
            </p:sp>
            <p:grpSp>
              <p:nvGrpSpPr>
                <p:cNvPr id="16393" name="Group 16"/>
                <p:cNvGrpSpPr>
                  <a:grpSpLocks/>
                </p:cNvGrpSpPr>
                <p:nvPr/>
              </p:nvGrpSpPr>
              <p:grpSpPr bwMode="auto">
                <a:xfrm>
                  <a:off x="113" y="113"/>
                  <a:ext cx="5533" cy="4110"/>
                  <a:chOff x="113" y="113"/>
                  <a:chExt cx="5533" cy="4110"/>
                </a:xfrm>
              </p:grpSpPr>
              <p:pic>
                <p:nvPicPr>
                  <p:cNvPr id="16394" name="Grafik 61"/>
                  <p:cNvPicPr>
                    <a:picLocks noChangeAspect="1" noChangeArrowheads="1"/>
                  </p:cNvPicPr>
                  <p:nvPr/>
                </p:nvPicPr>
                <p:blipFill>
                  <a:blip r:embed="rId4"/>
                  <a:srcRect/>
                  <a:stretch>
                    <a:fillRect/>
                  </a:stretch>
                </p:blipFill>
                <p:spPr bwMode="auto">
                  <a:xfrm>
                    <a:off x="4796" y="113"/>
                    <a:ext cx="850" cy="566"/>
                  </a:xfrm>
                  <a:prstGeom prst="rect">
                    <a:avLst/>
                  </a:prstGeom>
                  <a:noFill/>
                  <a:ln w="9525">
                    <a:noFill/>
                    <a:miter lim="800000"/>
                    <a:headEnd/>
                    <a:tailEnd/>
                  </a:ln>
                </p:spPr>
              </p:pic>
              <p:pic>
                <p:nvPicPr>
                  <p:cNvPr id="16395" name="Picture 11" descr="SIDA"/>
                  <p:cNvPicPr>
                    <a:picLocks noChangeAspect="1" noChangeArrowheads="1"/>
                  </p:cNvPicPr>
                  <p:nvPr/>
                </p:nvPicPr>
                <p:blipFill>
                  <a:blip r:embed="rId5"/>
                  <a:srcRect/>
                  <a:stretch>
                    <a:fillRect/>
                  </a:stretch>
                </p:blipFill>
                <p:spPr bwMode="auto">
                  <a:xfrm>
                    <a:off x="113" y="113"/>
                    <a:ext cx="1070" cy="566"/>
                  </a:xfrm>
                  <a:prstGeom prst="rect">
                    <a:avLst/>
                  </a:prstGeom>
                  <a:noFill/>
                  <a:ln w="9525">
                    <a:noFill/>
                    <a:miter lim="800000"/>
                    <a:headEnd/>
                    <a:tailEnd/>
                  </a:ln>
                </p:spPr>
              </p:pic>
              <p:pic>
                <p:nvPicPr>
                  <p:cNvPr id="16396" name="Picture 12" descr="AKUM"/>
                  <p:cNvPicPr>
                    <a:picLocks noChangeAspect="1" noChangeArrowheads="1"/>
                  </p:cNvPicPr>
                  <p:nvPr/>
                </p:nvPicPr>
                <p:blipFill>
                  <a:blip r:embed="rId6"/>
                  <a:srcRect/>
                  <a:stretch>
                    <a:fillRect/>
                  </a:stretch>
                </p:blipFill>
                <p:spPr bwMode="auto">
                  <a:xfrm>
                    <a:off x="2666" y="113"/>
                    <a:ext cx="419" cy="566"/>
                  </a:xfrm>
                  <a:prstGeom prst="rect">
                    <a:avLst/>
                  </a:prstGeom>
                  <a:noFill/>
                  <a:ln w="9525">
                    <a:noFill/>
                    <a:miter lim="800000"/>
                    <a:headEnd/>
                    <a:tailEnd/>
                  </a:ln>
                </p:spPr>
              </p:pic>
              <p:pic>
                <p:nvPicPr>
                  <p:cNvPr id="16397" name="Picture 14" descr="setec_logo-7953d186"/>
                  <p:cNvPicPr>
                    <a:picLocks noChangeAspect="1" noChangeArrowheads="1"/>
                  </p:cNvPicPr>
                  <p:nvPr/>
                </p:nvPicPr>
                <p:blipFill>
                  <a:blip r:embed="rId7"/>
                  <a:srcRect/>
                  <a:stretch>
                    <a:fillRect/>
                  </a:stretch>
                </p:blipFill>
                <p:spPr bwMode="auto">
                  <a:xfrm>
                    <a:off x="2456" y="3822"/>
                    <a:ext cx="850" cy="401"/>
                  </a:xfrm>
                  <a:prstGeom prst="rect">
                    <a:avLst/>
                  </a:prstGeom>
                  <a:noFill/>
                  <a:ln w="9525">
                    <a:noFill/>
                    <a:miter lim="800000"/>
                    <a:headEnd/>
                    <a:tailEnd/>
                  </a:ln>
                </p:spPr>
              </p:pic>
              <p:pic>
                <p:nvPicPr>
                  <p:cNvPr id="16398" name="Picture 15" descr="sweco-ab-vector-logo"/>
                  <p:cNvPicPr>
                    <a:picLocks noChangeAspect="1" noChangeArrowheads="1"/>
                  </p:cNvPicPr>
                  <p:nvPr/>
                </p:nvPicPr>
                <p:blipFill>
                  <a:blip r:embed="rId8"/>
                  <a:srcRect/>
                  <a:stretch>
                    <a:fillRect/>
                  </a:stretch>
                </p:blipFill>
                <p:spPr bwMode="auto">
                  <a:xfrm>
                    <a:off x="4511" y="3716"/>
                    <a:ext cx="1134" cy="347"/>
                  </a:xfrm>
                  <a:prstGeom prst="rect">
                    <a:avLst/>
                  </a:prstGeom>
                  <a:noFill/>
                  <a:ln w="9525">
                    <a:noFill/>
                    <a:miter lim="800000"/>
                    <a:headEnd/>
                    <a:tailEnd/>
                  </a:ln>
                </p:spPr>
              </p:pic>
            </p:grpSp>
          </p:grpSp>
        </p:grpSp>
        <p:pic>
          <p:nvPicPr>
            <p:cNvPr id="16389" name="Picture 16" descr="Project Title"/>
            <p:cNvPicPr>
              <a:picLocks noChangeAspect="1" noChangeArrowheads="1"/>
            </p:cNvPicPr>
            <p:nvPr/>
          </p:nvPicPr>
          <p:blipFill>
            <a:blip r:embed="rId9"/>
            <a:srcRect/>
            <a:stretch>
              <a:fillRect/>
            </a:stretch>
          </p:blipFill>
          <p:spPr bwMode="auto">
            <a:xfrm>
              <a:off x="479" y="935"/>
              <a:ext cx="4850" cy="325"/>
            </a:xfrm>
            <a:prstGeom prst="rect">
              <a:avLst/>
            </a:prstGeom>
            <a:noFill/>
            <a:ln w="9525">
              <a:noFill/>
              <a:miter lim="800000"/>
              <a:headEnd/>
              <a:tailEnd/>
            </a:ln>
          </p:spPr>
        </p:pic>
      </p:grpSp>
      <p:sp>
        <p:nvSpPr>
          <p:cNvPr id="16386" name="Title 1"/>
          <p:cNvSpPr>
            <a:spLocks/>
          </p:cNvSpPr>
          <p:nvPr/>
        </p:nvSpPr>
        <p:spPr bwMode="auto">
          <a:xfrm>
            <a:off x="731838" y="2349500"/>
            <a:ext cx="8412162" cy="1062038"/>
          </a:xfrm>
          <a:prstGeom prst="rect">
            <a:avLst/>
          </a:prstGeom>
          <a:noFill/>
          <a:ln w="9525">
            <a:noFill/>
            <a:miter lim="800000"/>
            <a:headEnd/>
            <a:tailEnd/>
          </a:ln>
        </p:spPr>
        <p:txBody>
          <a:bodyPr lIns="0" tIns="0" rIns="0" bIns="0"/>
          <a:lstStyle/>
          <a:p>
            <a:r>
              <a:rPr lang="en-US" sz="3600" b="1" dirty="0">
                <a:solidFill>
                  <a:srgbClr val="003080"/>
                </a:solidFill>
                <a:latin typeface="Calibri" pitchFamily="34" charset="0"/>
              </a:rPr>
              <a:t>Working Group Meeting # 1b</a:t>
            </a:r>
          </a:p>
          <a:p>
            <a:r>
              <a:rPr lang="en-US" sz="3600" b="1" dirty="0">
                <a:solidFill>
                  <a:srgbClr val="003080"/>
                </a:solidFill>
                <a:latin typeface="Calibri" pitchFamily="34" charset="0"/>
              </a:rPr>
              <a:t>Methodology for DSIP – Urban Wastewater Treatment Directive (UWWTD)</a:t>
            </a:r>
            <a:br>
              <a:rPr lang="en-US" sz="3600" dirty="0">
                <a:solidFill>
                  <a:srgbClr val="003080"/>
                </a:solidFill>
                <a:latin typeface="Calibri" pitchFamily="34" charset="0"/>
              </a:rPr>
            </a:br>
            <a:r>
              <a:rPr lang="en-US" sz="2400" dirty="0">
                <a:solidFill>
                  <a:srgbClr val="003080"/>
                </a:solidFill>
                <a:latin typeface="Calibri" pitchFamily="34" charset="0"/>
              </a:rPr>
              <a:t>29 April 2022</a:t>
            </a:r>
            <a:endParaRPr lang="en-US" sz="3600" dirty="0">
              <a:solidFill>
                <a:srgbClr val="003080"/>
              </a:solidFill>
              <a:latin typeface="Calibri" pitchFamily="34" charset="0"/>
            </a:endParaRPr>
          </a:p>
        </p:txBody>
      </p:sp>
      <p:sp>
        <p:nvSpPr>
          <p:cNvPr id="16387" name="Text Box 15"/>
          <p:cNvSpPr txBox="1">
            <a:spLocks noChangeArrowheads="1"/>
          </p:cNvSpPr>
          <p:nvPr/>
        </p:nvSpPr>
        <p:spPr bwMode="auto">
          <a:xfrm>
            <a:off x="611560" y="4927840"/>
            <a:ext cx="5811390" cy="861774"/>
          </a:xfrm>
          <a:prstGeom prst="rect">
            <a:avLst/>
          </a:prstGeom>
          <a:noFill/>
          <a:ln w="9525">
            <a:noFill/>
            <a:miter lim="800000"/>
            <a:headEnd/>
            <a:tailEnd/>
          </a:ln>
        </p:spPr>
        <p:txBody>
          <a:bodyPr wrap="square" lIns="0" tIns="0" rIns="0" bIns="0">
            <a:spAutoFit/>
          </a:bodyPr>
          <a:lstStyle/>
          <a:p>
            <a:r>
              <a:rPr lang="en-GB" sz="2800" dirty="0">
                <a:solidFill>
                  <a:srgbClr val="003080"/>
                </a:solidFill>
                <a:latin typeface="Calibri" pitchFamily="34" charset="0"/>
              </a:rPr>
              <a:t>Result 2: Directive Specific Implementation Plan</a:t>
            </a:r>
            <a:endParaRPr lang="en-US" sz="2800" dirty="0">
              <a:solidFill>
                <a:srgbClr val="003080"/>
              </a:solidFill>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t>Agenda of WG meeting</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a:t>
              </a:fld>
              <a:endParaRPr lang="en-US">
                <a:solidFill>
                  <a:srgbClr val="003080"/>
                </a:solidFill>
              </a:endParaRPr>
            </a:p>
          </p:txBody>
        </p:sp>
      </p:grpSp>
      <p:sp>
        <p:nvSpPr>
          <p:cNvPr id="18435" name="Rectangle 3"/>
          <p:cNvSpPr>
            <a:spLocks noGrp="1"/>
          </p:cNvSpPr>
          <p:nvPr>
            <p:ph type="body" idx="1"/>
          </p:nvPr>
        </p:nvSpPr>
        <p:spPr/>
        <p:txBody>
          <a:bodyPr/>
          <a:lstStyle/>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Opening and Introduction</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AT" sz="2400" dirty="0" err="1">
                <a:effectLst/>
                <a:latin typeface="Calibri" panose="020F0502020204030204" pitchFamily="34" charset="0"/>
                <a:ea typeface="Calibri" panose="020F0502020204030204" pitchFamily="34" charset="0"/>
                <a:cs typeface="Times New Roman" panose="02020603050405020304" pitchFamily="18" charset="0"/>
              </a:rPr>
              <a:t>Presentation</a:t>
            </a:r>
            <a:r>
              <a:rPr lang="de-AT" sz="2400" dirty="0">
                <a:effectLst/>
                <a:latin typeface="Calibri" panose="020F0502020204030204" pitchFamily="34" charset="0"/>
                <a:ea typeface="Calibri" panose="020F0502020204030204" pitchFamily="34" charset="0"/>
                <a:cs typeface="Times New Roman" panose="02020603050405020304" pitchFamily="18" charset="0"/>
              </a:rPr>
              <a:t> </a:t>
            </a:r>
            <a:r>
              <a:rPr lang="de-AT" sz="2400" dirty="0" err="1">
                <a:effectLst/>
                <a:latin typeface="Calibri" panose="020F0502020204030204" pitchFamily="34" charset="0"/>
                <a:ea typeface="Calibri" panose="020F0502020204030204" pitchFamily="34" charset="0"/>
                <a:cs typeface="Times New Roman" panose="02020603050405020304" pitchFamily="18" charset="0"/>
              </a:rPr>
              <a:t>of</a:t>
            </a:r>
            <a:r>
              <a:rPr lang="de-AT" sz="2400" dirty="0">
                <a:effectLst/>
                <a:latin typeface="Calibri" panose="020F0502020204030204" pitchFamily="34" charset="0"/>
                <a:ea typeface="Calibri" panose="020F0502020204030204" pitchFamily="34" charset="0"/>
                <a:cs typeface="Times New Roman" panose="02020603050405020304" pitchFamily="18" charset="0"/>
              </a:rPr>
              <a:t> </a:t>
            </a:r>
            <a:r>
              <a:rPr lang="de-AT" sz="2400" dirty="0" err="1">
                <a:effectLst/>
                <a:latin typeface="Calibri" panose="020F0502020204030204" pitchFamily="34" charset="0"/>
                <a:ea typeface="Calibri" panose="020F0502020204030204" pitchFamily="34" charset="0"/>
                <a:cs typeface="Times New Roman" panose="02020603050405020304" pitchFamily="18" charset="0"/>
              </a:rPr>
              <a:t>Methodology</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cs typeface="Times New Roman" panose="02020603050405020304" pitchFamily="18" charset="0"/>
              </a:rPr>
              <a:t>Work Plan for preparation of the DSIP</a:t>
            </a:r>
            <a:endParaRPr lang="de-AT" sz="2400" dirty="0">
              <a:latin typeface="Calibri" panose="020F0502020204030204" pitchFamily="34" charset="0"/>
              <a:cs typeface="Times New Roman" panose="02020603050405020304" pitchFamily="18" charset="0"/>
            </a:endParaRPr>
          </a:p>
          <a:p>
            <a:pPr>
              <a:lnSpc>
                <a:spcPct val="107000"/>
              </a:lnSpc>
              <a:spcAft>
                <a:spcPts val="800"/>
              </a:spcAft>
            </a:pPr>
            <a:r>
              <a:rPr lang="de-AT" sz="2400" dirty="0">
                <a:latin typeface="Calibri" panose="020F0502020204030204" pitchFamily="34" charset="0"/>
                <a:cs typeface="Times New Roman" panose="02020603050405020304" pitchFamily="18" charset="0"/>
              </a:rPr>
              <a:t>Coffee Brake</a:t>
            </a:r>
          </a:p>
          <a:p>
            <a:pPr>
              <a:lnSpc>
                <a:spcPct val="107000"/>
              </a:lnSpc>
              <a:spcAft>
                <a:spcPts val="800"/>
              </a:spcAft>
            </a:pPr>
            <a:r>
              <a:rPr lang="de-AT" sz="2400" dirty="0" err="1">
                <a:latin typeface="Calibri" panose="020F0502020204030204" pitchFamily="34" charset="0"/>
                <a:cs typeface="Times New Roman" panose="02020603050405020304" pitchFamily="18" charset="0"/>
              </a:rPr>
              <a:t>Discussion</a:t>
            </a:r>
            <a:r>
              <a:rPr lang="de-AT" sz="2400" dirty="0">
                <a:latin typeface="Calibri" panose="020F0502020204030204" pitchFamily="34" charset="0"/>
                <a:cs typeface="Times New Roman" panose="02020603050405020304" pitchFamily="18" charset="0"/>
              </a:rPr>
              <a:t> </a:t>
            </a:r>
            <a:r>
              <a:rPr lang="de-AT" sz="2400" dirty="0" err="1">
                <a:latin typeface="Calibri" panose="020F0502020204030204" pitchFamily="34" charset="0"/>
                <a:cs typeface="Times New Roman" panose="02020603050405020304" pitchFamily="18" charset="0"/>
              </a:rPr>
              <a:t>of</a:t>
            </a:r>
            <a:r>
              <a:rPr lang="de-AT" sz="2400" dirty="0">
                <a:latin typeface="Calibri" panose="020F0502020204030204" pitchFamily="34" charset="0"/>
                <a:cs typeface="Times New Roman" panose="02020603050405020304" pitchFamily="18" charset="0"/>
              </a:rPr>
              <a:t> </a:t>
            </a:r>
            <a:r>
              <a:rPr lang="de-AT" sz="2400" dirty="0" err="1">
                <a:latin typeface="Calibri" panose="020F0502020204030204" pitchFamily="34" charset="0"/>
                <a:cs typeface="Times New Roman" panose="02020603050405020304" pitchFamily="18" charset="0"/>
              </a:rPr>
              <a:t>proposed</a:t>
            </a:r>
            <a:r>
              <a:rPr lang="de-AT" sz="2400" dirty="0">
                <a:latin typeface="Calibri" panose="020F0502020204030204" pitchFamily="34" charset="0"/>
                <a:cs typeface="Times New Roman" panose="02020603050405020304" pitchFamily="18" charset="0"/>
              </a:rPr>
              <a:t> </a:t>
            </a:r>
            <a:r>
              <a:rPr lang="de-AT" sz="2400" dirty="0" err="1">
                <a:latin typeface="Calibri" panose="020F0502020204030204" pitchFamily="34" charset="0"/>
                <a:cs typeface="Times New Roman" panose="02020603050405020304" pitchFamily="18" charset="0"/>
              </a:rPr>
              <a:t>methodology</a:t>
            </a:r>
            <a:endParaRPr lang="de-AT" sz="2400" dirty="0">
              <a:latin typeface="Calibri" panose="020F0502020204030204" pitchFamily="34" charset="0"/>
              <a:cs typeface="Times New Roman" panose="02020603050405020304" pitchFamily="18" charset="0"/>
            </a:endParaRPr>
          </a:p>
          <a:p>
            <a:pPr>
              <a:lnSpc>
                <a:spcPct val="107000"/>
              </a:lnSpc>
              <a:spcAft>
                <a:spcPts val="800"/>
              </a:spcAft>
            </a:pPr>
            <a:r>
              <a:rPr lang="en-GB" sz="2400" dirty="0">
                <a:latin typeface="Calibri" panose="020F0502020204030204" pitchFamily="34" charset="0"/>
                <a:cs typeface="Times New Roman" panose="02020603050405020304" pitchFamily="18" charset="0"/>
              </a:rPr>
              <a:t> Wrap-up and next steps</a:t>
            </a:r>
            <a:endParaRPr lang="en-US" sz="24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5000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t>Presentation of methodology for DSIP</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3</a:t>
              </a:fld>
              <a:endParaRPr lang="en-US">
                <a:solidFill>
                  <a:srgbClr val="003080"/>
                </a:solidFill>
              </a:endParaRPr>
            </a:p>
          </p:txBody>
        </p:sp>
      </p:grpSp>
      <p:sp>
        <p:nvSpPr>
          <p:cNvPr id="18435" name="Rectangle 3"/>
          <p:cNvSpPr>
            <a:spLocks noGrp="1"/>
          </p:cNvSpPr>
          <p:nvPr>
            <p:ph type="body" idx="1"/>
          </p:nvPr>
        </p:nvSpPr>
        <p:spPr/>
        <p:txBody>
          <a:bodyPr/>
          <a:lstStyle/>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Introduction </a:t>
            </a: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Requirements of the UWWTD</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DSIP Table of Content </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Present Situation of legal and institutional framework</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Current status of wastewater Infrastructure</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Gap Analysis and Implementation Measures</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Investment Cost Estimate</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Implementation timeframe</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marL="285750" lvl="1">
              <a:lnSpc>
                <a:spcPct val="110000"/>
              </a:lnSpc>
              <a:buClr>
                <a:srgbClr val="003080"/>
              </a:buClr>
              <a:buFont typeface="Symbol" panose="05050102010706020507" pitchFamily="18" charset="2"/>
              <a:buChar char="-"/>
            </a:pPr>
            <a:r>
              <a:rPr lang="en-US" altLang="de-DE" sz="3200" kern="0" dirty="0">
                <a:solidFill>
                  <a:srgbClr val="002060"/>
                </a:solidFill>
              </a:rPr>
              <a:t> </a:t>
            </a:r>
            <a:endParaRPr lang="en-US" dirty="0">
              <a:solidFill>
                <a:srgbClr val="0000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r>
              <a:rPr lang="en-GB" dirty="0"/>
              <a:t>Introduction</a:t>
            </a:r>
            <a:endParaRPr lang="en-US" dirty="0"/>
          </a:p>
        </p:txBody>
      </p:sp>
      <p:sp>
        <p:nvSpPr>
          <p:cNvPr id="25602" name="Rectangle 3"/>
          <p:cNvSpPr>
            <a:spLocks noGrp="1"/>
          </p:cNvSpPr>
          <p:nvPr>
            <p:ph type="body" idx="1"/>
          </p:nvPr>
        </p:nvSpPr>
        <p:spPr/>
        <p:txBody>
          <a:bodyPr/>
          <a:lstStyle/>
          <a:p>
            <a:pPr marL="0" indent="0">
              <a:buNone/>
            </a:pPr>
            <a:r>
              <a:rPr lang="en-GB" dirty="0"/>
              <a:t>Purpose of the working group:</a:t>
            </a:r>
          </a:p>
          <a:p>
            <a:r>
              <a:rPr lang="en-GB" dirty="0"/>
              <a:t>Designing a DSIP for the Urban Waste Water Treatment Directive</a:t>
            </a:r>
          </a:p>
          <a:p>
            <a:pPr lvl="1"/>
            <a:r>
              <a:rPr lang="en-GB" dirty="0"/>
              <a:t>Links</a:t>
            </a:r>
          </a:p>
          <a:p>
            <a:pPr lvl="2"/>
            <a:r>
              <a:rPr lang="en-GB" dirty="0"/>
              <a:t>AMBU (Water Framework Directive)</a:t>
            </a:r>
          </a:p>
          <a:p>
            <a:pPr lvl="2"/>
            <a:r>
              <a:rPr lang="en-GB" dirty="0"/>
              <a:t>MARD (Sludge Directive)</a:t>
            </a:r>
          </a:p>
          <a:p>
            <a:pPr lvl="2"/>
            <a:r>
              <a:rPr lang="en-GB" dirty="0"/>
              <a:t>MTE (Environmental and Social Impact Assessment)</a:t>
            </a:r>
          </a:p>
          <a:p>
            <a:pPr lvl="2"/>
            <a:r>
              <a:rPr lang="en-GB" dirty="0"/>
              <a:t>institutional structures, staffing and budgets</a:t>
            </a:r>
          </a:p>
          <a:p>
            <a:pPr lvl="2"/>
            <a:r>
              <a:rPr lang="en-GB" dirty="0"/>
              <a:t>national policy for service delivery and cost recovery</a:t>
            </a:r>
          </a:p>
        </p:txBody>
      </p:sp>
      <p:grpSp>
        <p:nvGrpSpPr>
          <p:cNvPr id="4" name="Group 4">
            <a:extLst>
              <a:ext uri="{FF2B5EF4-FFF2-40B4-BE49-F238E27FC236}">
                <a16:creationId xmlns:a16="http://schemas.microsoft.com/office/drawing/2014/main" id="{A5791876-7007-49BD-80A9-823FA7430756}"/>
              </a:ext>
            </a:extLst>
          </p:cNvPr>
          <p:cNvGrpSpPr>
            <a:grpSpLocks/>
          </p:cNvGrpSpPr>
          <p:nvPr/>
        </p:nvGrpSpPr>
        <p:grpSpPr bwMode="auto">
          <a:xfrm>
            <a:off x="452438" y="6175375"/>
            <a:ext cx="8223250" cy="501650"/>
            <a:chOff x="285" y="3890"/>
            <a:chExt cx="5180" cy="316"/>
          </a:xfrm>
        </p:grpSpPr>
        <p:pic>
          <p:nvPicPr>
            <p:cNvPr id="5" name="Picture 8" descr="setec_logo-7953d186">
              <a:extLst>
                <a:ext uri="{FF2B5EF4-FFF2-40B4-BE49-F238E27FC236}">
                  <a16:creationId xmlns:a16="http://schemas.microsoft.com/office/drawing/2014/main" id="{F831B8EA-DEF2-421C-A52A-56DEB2EEF6BE}"/>
                </a:ext>
              </a:extLst>
            </p:cNvPr>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6" name="Picture 9" descr="sweco-ab-vector-logo">
              <a:extLst>
                <a:ext uri="{FF2B5EF4-FFF2-40B4-BE49-F238E27FC236}">
                  <a16:creationId xmlns:a16="http://schemas.microsoft.com/office/drawing/2014/main" id="{99A8B94E-B746-4279-837E-32B7BAD8BEA1}"/>
                </a:ext>
              </a:extLst>
            </p:cNvPr>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7" name="Text Box 10">
              <a:extLst>
                <a:ext uri="{FF2B5EF4-FFF2-40B4-BE49-F238E27FC236}">
                  <a16:creationId xmlns:a16="http://schemas.microsoft.com/office/drawing/2014/main" id="{A20E021F-CF75-45A4-B4C4-344D81495F7A}"/>
                </a:ext>
              </a:extLst>
            </p:cNvPr>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4</a:t>
              </a:fld>
              <a:endParaRPr lang="en-US">
                <a:solidFill>
                  <a:srgbClr val="003080"/>
                </a:solidFil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t>Requirements of the UWWTD</a:t>
            </a: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5</a:t>
              </a:fld>
              <a:endParaRPr lang="en-US">
                <a:solidFill>
                  <a:srgbClr val="003080"/>
                </a:solidFill>
              </a:endParaRPr>
            </a:p>
          </p:txBody>
        </p:sp>
      </p:grpSp>
      <p:sp>
        <p:nvSpPr>
          <p:cNvPr id="18435" name="Rectangle 3"/>
          <p:cNvSpPr>
            <a:spLocks noGrp="1"/>
          </p:cNvSpPr>
          <p:nvPr>
            <p:ph type="body" idx="1"/>
          </p:nvPr>
        </p:nvSpPr>
        <p:spPr/>
        <p:txBody>
          <a:bodyPr/>
          <a:lstStyle/>
          <a:p>
            <a:r>
              <a:rPr lang="en-US" sz="3600" b="1" dirty="0">
                <a:solidFill>
                  <a:srgbClr val="003080"/>
                </a:solidFill>
                <a:latin typeface="Calibri" pitchFamily="34" charset="0"/>
              </a:rPr>
              <a:t>The Urban Waste Water Treatment Directive (UWWTD)</a:t>
            </a:r>
          </a:p>
          <a:p>
            <a:r>
              <a:rPr lang="en-US" sz="2400" dirty="0">
                <a:solidFill>
                  <a:srgbClr val="003080"/>
                </a:solidFill>
                <a:latin typeface="Calibri" pitchFamily="34" charset="0"/>
              </a:rPr>
              <a:t>Council Directive 91/271/EEC of 21 May 1991 concerning urban waste water treatment</a:t>
            </a:r>
            <a:endParaRPr lang="en-US" sz="3600" dirty="0">
              <a:solidFill>
                <a:srgbClr val="003080"/>
              </a:solidFill>
              <a:latin typeface="Calibri" pitchFamily="34" charset="0"/>
            </a:endParaRPr>
          </a:p>
          <a:p>
            <a:pPr algn="just">
              <a:lnSpc>
                <a:spcPct val="120000"/>
              </a:lnSpc>
              <a:spcAft>
                <a:spcPts val="600"/>
              </a:spcAft>
            </a:pPr>
            <a:r>
              <a:rPr lang="en-GB" sz="2800" b="1" dirty="0">
                <a:latin typeface="Calibri" panose="020F0502020204030204" pitchFamily="34" charset="0"/>
                <a:ea typeface="Calibri" panose="020F0502020204030204" pitchFamily="34" charset="0"/>
                <a:cs typeface="Times New Roman" panose="02020603050405020304" pitchFamily="18" charset="0"/>
              </a:rPr>
              <a:t>Objective</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000" dirty="0">
                <a:effectLst/>
                <a:latin typeface="Calibri" panose="020F0502020204030204" pitchFamily="34" charset="0"/>
                <a:ea typeface="Times New Roman" panose="02020603050405020304" pitchFamily="18" charset="0"/>
                <a:cs typeface="Times New Roman" panose="02020603050405020304" pitchFamily="18" charset="0"/>
              </a:rPr>
              <a:t>The Directive is aimed at protecting the aquatic environment from the adverse effects of urban wastewater, such as eutrophication.  It sets out EU-wide rules for collection, treatment and wastewater discharge. The Directive also covers wastewater generated by industries such as the </a:t>
            </a:r>
            <a:r>
              <a:rPr lang="en-GB" sz="2000" dirty="0" err="1">
                <a:effectLst/>
                <a:latin typeface="Calibri" panose="020F0502020204030204" pitchFamily="34" charset="0"/>
                <a:ea typeface="Times New Roman" panose="02020603050405020304" pitchFamily="18" charset="0"/>
                <a:cs typeface="Times New Roman" panose="02020603050405020304" pitchFamily="18" charset="0"/>
              </a:rPr>
              <a:t>agro</a:t>
            </a:r>
            <a:r>
              <a:rPr lang="en-GB" sz="2000" dirty="0">
                <a:effectLst/>
                <a:latin typeface="Calibri" panose="020F0502020204030204" pitchFamily="34" charset="0"/>
                <a:ea typeface="Times New Roman" panose="02020603050405020304" pitchFamily="18" charset="0"/>
                <a:cs typeface="Times New Roman" panose="02020603050405020304" pitchFamily="18" charset="0"/>
              </a:rPr>
              <a:t>-food industries (like food-processing and brewing).</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lvl="0" indent="0" algn="just">
              <a:buNone/>
            </a:pP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7924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a:xfrm>
            <a:off x="457200" y="274638"/>
            <a:ext cx="8229600" cy="1498600"/>
          </a:xfrm>
        </p:spPr>
        <p:txBody>
          <a:bodyPr/>
          <a:lstStyle/>
          <a:p>
            <a:r>
              <a:rPr lang="en-GB" sz="4400" dirty="0"/>
              <a:t>Requirements of the UWWTD</a:t>
            </a:r>
            <a:endParaRPr lang="en-US" sz="2400" dirty="0"/>
          </a:p>
        </p:txBody>
      </p:sp>
      <p:sp>
        <p:nvSpPr>
          <p:cNvPr id="92163" name="Rectangle 3"/>
          <p:cNvSpPr>
            <a:spLocks noGrp="1"/>
          </p:cNvSpPr>
          <p:nvPr>
            <p:ph type="body" idx="1"/>
          </p:nvPr>
        </p:nvSpPr>
        <p:spPr/>
        <p:txBody>
          <a:bodyPr/>
          <a:lstStyle/>
          <a:p>
            <a:r>
              <a:rPr lang="en-GB" dirty="0"/>
              <a:t>Article 1 states clearly that the UWWTD</a:t>
            </a:r>
          </a:p>
          <a:p>
            <a:pPr lvl="1"/>
            <a:r>
              <a:rPr lang="en-GB" dirty="0"/>
              <a:t>concerns</a:t>
            </a:r>
          </a:p>
          <a:p>
            <a:pPr lvl="2"/>
            <a:r>
              <a:rPr lang="en-GB" dirty="0"/>
              <a:t>the collection, treatment and discharge of urban waste water and</a:t>
            </a:r>
          </a:p>
          <a:p>
            <a:pPr lvl="2"/>
            <a:r>
              <a:rPr lang="en-GB" dirty="0"/>
              <a:t>the treatment and discharge of waste water from certain industrial sectors</a:t>
            </a:r>
          </a:p>
          <a:p>
            <a:pPr lvl="1"/>
            <a:r>
              <a:rPr lang="en-GB" dirty="0"/>
              <a:t>is intended to protect the environment from the adverse effects of the above-mentioned waste water discharges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p:txBody>
          <a:bodyPr/>
          <a:lstStyle/>
          <a:p>
            <a:r>
              <a:rPr lang="en-GB" sz="4400" dirty="0"/>
              <a:t>Requirements of the UWWTD</a:t>
            </a:r>
            <a:endParaRPr lang="en-US" dirty="0"/>
          </a:p>
        </p:txBody>
      </p:sp>
      <p:sp>
        <p:nvSpPr>
          <p:cNvPr id="29698" name="Rectangle 3"/>
          <p:cNvSpPr>
            <a:spLocks noGrp="1"/>
          </p:cNvSpPr>
          <p:nvPr>
            <p:ph type="body" idx="1"/>
          </p:nvPr>
        </p:nvSpPr>
        <p:spPr>
          <a:xfrm>
            <a:off x="457200" y="1600200"/>
            <a:ext cx="8362950" cy="4525963"/>
          </a:xfrm>
        </p:spPr>
        <p:txBody>
          <a:bodyPr/>
          <a:lstStyle/>
          <a:p>
            <a:r>
              <a:rPr lang="en-GB"/>
              <a:t>The definitions in Article 2 of the Directive (e.g. ‘agglomeration’) should always be interpreted from the perspective of protecting the environment (i.e. Article 1)</a:t>
            </a:r>
            <a:endParaRPr lang="en-US"/>
          </a:p>
          <a:p>
            <a:r>
              <a:rPr lang="en-GB"/>
              <a:t>Everything in this DSIP needs ultimately to address the requirements of Article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t>Requirements of the UWWTD</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8</a:t>
              </a:fld>
              <a:endParaRPr lang="en-US">
                <a:solidFill>
                  <a:srgbClr val="003080"/>
                </a:solidFill>
              </a:endParaRPr>
            </a:p>
          </p:txBody>
        </p:sp>
      </p:grpSp>
      <p:sp>
        <p:nvSpPr>
          <p:cNvPr id="18435" name="Rectangle 3"/>
          <p:cNvSpPr>
            <a:spLocks noGrp="1"/>
          </p:cNvSpPr>
          <p:nvPr>
            <p:ph type="body" idx="1"/>
          </p:nvPr>
        </p:nvSpPr>
        <p:spPr/>
        <p:txBody>
          <a:bodyPr/>
          <a:lstStyle/>
          <a:p>
            <a:pPr marL="0" lvl="0" indent="0" algn="just">
              <a:buNone/>
            </a:pPr>
            <a:r>
              <a:rPr lang="en-GB" sz="24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Key obligations (most important articles)</a:t>
            </a: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24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Collect wastewater </a:t>
            </a:r>
            <a:r>
              <a:rPr lang="en-GB" sz="2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in urban settlements with more tha</a:t>
            </a: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n 2,</a:t>
            </a:r>
            <a:r>
              <a:rPr lang="en-GB" sz="2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000 P.E. (</a:t>
            </a:r>
            <a:r>
              <a:rPr lang="en-GB" sz="2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Article 3</a:t>
            </a:r>
            <a:r>
              <a:rPr lang="en-GB" sz="2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endParaRPr lang="de-AT" sz="2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2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Provide </a:t>
            </a:r>
            <a:r>
              <a:rPr lang="en-GB" sz="24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waste water treatment </a:t>
            </a:r>
            <a:r>
              <a:rPr lang="en-GB" sz="2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for all these agglomerations as follows:</a:t>
            </a:r>
            <a:endParaRPr lang="de-AT" sz="2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lvl="1" indent="-342900" algn="just">
              <a:lnSpc>
                <a:spcPct val="107000"/>
              </a:lnSpc>
              <a:spcAft>
                <a:spcPts val="600"/>
              </a:spcAft>
              <a:buFont typeface="Courier New" panose="02070309020205020404" pitchFamily="49" charset="0"/>
              <a:buChar char="o"/>
            </a:pPr>
            <a:r>
              <a:rPr lang="en-GB"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Apply </a:t>
            </a:r>
            <a:r>
              <a:rPr lang="en-GB" sz="20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secondary treatment </a:t>
            </a:r>
            <a:r>
              <a:rPr lang="en-GB"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to the collected wastewaters (</a:t>
            </a:r>
            <a:r>
              <a:rPr lang="en-GB" sz="20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Article 4</a:t>
            </a:r>
            <a:r>
              <a:rPr lang="en-GB"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endParaRPr lang="de-AT"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lvl="1" indent="-342900" algn="just">
              <a:lnSpc>
                <a:spcPct val="107000"/>
              </a:lnSpc>
              <a:spcAft>
                <a:spcPts val="600"/>
              </a:spcAft>
              <a:buFont typeface="Courier New" panose="02070309020205020404" pitchFamily="49" charset="0"/>
              <a:buChar char="o"/>
            </a:pPr>
            <a:r>
              <a:rPr lang="en-GB"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Apply </a:t>
            </a:r>
            <a:r>
              <a:rPr lang="en-GB" sz="20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more stringent treatment </a:t>
            </a:r>
            <a:r>
              <a:rPr lang="en-GB"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for agglomerations with over 10,000 P.E. in sensitive areas (</a:t>
            </a:r>
            <a:r>
              <a:rPr lang="en-GB" sz="20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Article 5</a:t>
            </a:r>
            <a:r>
              <a:rPr lang="en-GB"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endParaRPr lang="de-AT" sz="20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marL="0" lvl="0" indent="0" algn="just">
              <a:buNone/>
            </a:pP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5721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1244" y="-64566"/>
            <a:ext cx="8229600" cy="1143000"/>
          </a:xfrm>
        </p:spPr>
        <p:txBody>
          <a:bodyPr/>
          <a:lstStyle/>
          <a:p>
            <a:pPr algn="l" eaLnBrk="1" hangingPunct="1"/>
            <a:r>
              <a:rPr lang="en-GB" sz="4000" dirty="0"/>
              <a:t>DSIP Table of Content</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9</a:t>
              </a:fld>
              <a:endParaRPr lang="en-US">
                <a:solidFill>
                  <a:srgbClr val="003080"/>
                </a:solidFill>
              </a:endParaRPr>
            </a:p>
          </p:txBody>
        </p:sp>
      </p:grpSp>
      <p:sp>
        <p:nvSpPr>
          <p:cNvPr id="18435" name="Rectangle 3"/>
          <p:cNvSpPr>
            <a:spLocks noGrp="1"/>
          </p:cNvSpPr>
          <p:nvPr>
            <p:ph type="body" idx="1"/>
          </p:nvPr>
        </p:nvSpPr>
        <p:spPr>
          <a:xfrm>
            <a:off x="1307679" y="764704"/>
            <a:ext cx="8229600" cy="4525963"/>
          </a:xfrm>
        </p:spPr>
        <p:txBody>
          <a:bodyPr/>
          <a:lstStyle/>
          <a:p>
            <a:pPr marL="0" indent="0">
              <a:lnSpc>
                <a:spcPct val="107000"/>
              </a:lnSpc>
              <a:spcAft>
                <a:spcPts val="800"/>
              </a:spcAft>
              <a:buNone/>
            </a:pPr>
            <a:r>
              <a:rPr lang="de-AT" sz="1600" b="1" dirty="0">
                <a:latin typeface="Calibri" panose="020F0502020204030204" pitchFamily="34" charset="0"/>
                <a:ea typeface="Calibri" panose="020F0502020204030204" pitchFamily="34" charset="0"/>
                <a:cs typeface="Times New Roman" panose="02020603050405020304" pitchFamily="18" charset="0"/>
              </a:rPr>
              <a:t>1. Executive Summary</a:t>
            </a:r>
          </a:p>
          <a:p>
            <a:pPr marL="0" indent="0">
              <a:lnSpc>
                <a:spcPct val="107000"/>
              </a:lnSpc>
              <a:spcAft>
                <a:spcPts val="800"/>
              </a:spcAft>
              <a:buNone/>
            </a:pPr>
            <a:r>
              <a:rPr lang="de-AT" sz="1600" b="1" dirty="0">
                <a:latin typeface="Calibri" panose="020F0502020204030204" pitchFamily="34" charset="0"/>
                <a:cs typeface="Times New Roman" panose="02020603050405020304" pitchFamily="18" charset="0"/>
              </a:rPr>
              <a:t>2. </a:t>
            </a:r>
            <a:r>
              <a:rPr lang="de-AT" sz="1600" b="1" dirty="0" err="1">
                <a:latin typeface="Calibri" panose="020F0502020204030204" pitchFamily="34" charset="0"/>
                <a:cs typeface="Times New Roman" panose="02020603050405020304" pitchFamily="18" charset="0"/>
              </a:rPr>
              <a:t>Introduction</a:t>
            </a:r>
            <a:endParaRPr lang="de-AT" sz="1600" b="1" dirty="0">
              <a:latin typeface="Calibri" panose="020F0502020204030204" pitchFamily="34" charset="0"/>
              <a:cs typeface="Times New Roman" panose="02020603050405020304" pitchFamily="18" charset="0"/>
            </a:endParaRPr>
          </a:p>
          <a:p>
            <a:pPr marL="0" indent="0">
              <a:lnSpc>
                <a:spcPct val="107000"/>
              </a:lnSpc>
              <a:spcAft>
                <a:spcPts val="800"/>
              </a:spcAft>
              <a:buNone/>
            </a:pPr>
            <a:r>
              <a:rPr lang="de-AT" sz="1600" b="1" dirty="0">
                <a:latin typeface="Calibri" panose="020F0502020204030204" pitchFamily="34" charset="0"/>
                <a:cs typeface="Times New Roman" panose="02020603050405020304" pitchFamily="18" charset="0"/>
              </a:rPr>
              <a:t>3. </a:t>
            </a:r>
            <a:r>
              <a:rPr lang="de-AT" sz="1600" b="1" dirty="0" err="1">
                <a:latin typeface="Calibri" panose="020F0502020204030204" pitchFamily="34" charset="0"/>
                <a:cs typeface="Times New Roman" panose="02020603050405020304" pitchFamily="18" charset="0"/>
              </a:rPr>
              <a:t>Present</a:t>
            </a:r>
            <a:r>
              <a:rPr lang="de-AT" sz="1600" b="1" dirty="0">
                <a:latin typeface="Calibri" panose="020F0502020204030204" pitchFamily="34" charset="0"/>
                <a:cs typeface="Times New Roman" panose="02020603050405020304" pitchFamily="18" charset="0"/>
              </a:rPr>
              <a:t> Situation</a:t>
            </a:r>
          </a:p>
          <a:p>
            <a:pPr marL="0" indent="447675">
              <a:spcBef>
                <a:spcPts val="0"/>
              </a:spcBef>
              <a:spcAft>
                <a:spcPts val="0"/>
              </a:spcAft>
              <a:buNone/>
            </a:pPr>
            <a:r>
              <a:rPr lang="en-US" sz="1400" dirty="0">
                <a:effectLst/>
                <a:latin typeface="Calibri" panose="020F0502020204030204" pitchFamily="34" charset="0"/>
                <a:ea typeface="Calibri" panose="020F0502020204030204" pitchFamily="34" charset="0"/>
                <a:cs typeface="Times New Roman" panose="02020603050405020304" pitchFamily="18" charset="0"/>
              </a:rPr>
              <a:t>3.1	Sector Challenges	</a:t>
            </a:r>
          </a:p>
          <a:p>
            <a:pPr marL="0" indent="447675">
              <a:spcBef>
                <a:spcPts val="0"/>
              </a:spcBef>
              <a:spcAft>
                <a:spcPts val="0"/>
              </a:spcAft>
              <a:buNone/>
            </a:pPr>
            <a:r>
              <a:rPr lang="en-US" sz="1400" dirty="0">
                <a:effectLst/>
                <a:latin typeface="Calibri" panose="020F0502020204030204" pitchFamily="34" charset="0"/>
                <a:ea typeface="Calibri" panose="020F0502020204030204" pitchFamily="34" charset="0"/>
                <a:cs typeface="Times New Roman" panose="02020603050405020304" pitchFamily="18" charset="0"/>
              </a:rPr>
              <a:t>3.2	Legal and Policy Framework	</a:t>
            </a:r>
          </a:p>
          <a:p>
            <a:pPr marL="0" indent="447675">
              <a:spcBef>
                <a:spcPts val="0"/>
              </a:spcBef>
              <a:spcAft>
                <a:spcPts val="0"/>
              </a:spcAft>
              <a:buNone/>
            </a:pPr>
            <a:r>
              <a:rPr lang="en-US" sz="1400" dirty="0">
                <a:effectLst/>
                <a:latin typeface="Calibri" panose="020F0502020204030204" pitchFamily="34" charset="0"/>
                <a:ea typeface="Calibri" panose="020F0502020204030204" pitchFamily="34" charset="0"/>
                <a:cs typeface="Times New Roman" panose="02020603050405020304" pitchFamily="18" charset="0"/>
              </a:rPr>
              <a:t>3.3	Institutional Framework	</a:t>
            </a:r>
          </a:p>
          <a:p>
            <a:pPr marL="0" indent="447675">
              <a:spcBef>
                <a:spcPts val="0"/>
              </a:spcBef>
              <a:spcAft>
                <a:spcPts val="0"/>
              </a:spcAft>
              <a:buNone/>
            </a:pPr>
            <a:r>
              <a:rPr lang="en-US" sz="1400" dirty="0">
                <a:effectLst/>
                <a:latin typeface="Calibri" panose="020F0502020204030204" pitchFamily="34" charset="0"/>
                <a:ea typeface="Calibri" panose="020F0502020204030204" pitchFamily="34" charset="0"/>
                <a:cs typeface="Times New Roman" panose="02020603050405020304" pitchFamily="18" charset="0"/>
              </a:rPr>
              <a:t>3.4	Current status of Wastewater Infrastructure Implementation</a:t>
            </a:r>
          </a:p>
          <a:p>
            <a:pPr marL="0" indent="0">
              <a:lnSpc>
                <a:spcPct val="107000"/>
              </a:lnSpc>
              <a:spcAft>
                <a:spcPts val="800"/>
              </a:spcAft>
              <a:buNone/>
            </a:pPr>
            <a:r>
              <a:rPr lang="en-GB" sz="1600" b="1" dirty="0">
                <a:latin typeface="Calibri" panose="020F0502020204030204" pitchFamily="34" charset="0"/>
                <a:cs typeface="Times New Roman" panose="02020603050405020304" pitchFamily="18" charset="0"/>
              </a:rPr>
              <a:t>4. Gap Analysis and Implementation Measures</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4.1 Gaps and measures for </a:t>
            </a:r>
            <a:r>
              <a:rPr lang="en-US" sz="1400" dirty="0">
                <a:effectLst/>
                <a:latin typeface="Calibri" panose="020F0502020204030204" pitchFamily="34" charset="0"/>
                <a:ea typeface="Calibri" panose="020F0502020204030204" pitchFamily="34" charset="0"/>
                <a:cs typeface="Times New Roman" panose="02020603050405020304" pitchFamily="18" charset="0"/>
              </a:rPr>
              <a:t>Wastewater </a:t>
            </a:r>
            <a:r>
              <a:rPr lang="en-US" sz="1400" dirty="0">
                <a:latin typeface="Calibri" panose="020F0502020204030204" pitchFamily="34" charset="0"/>
                <a:cs typeface="Times New Roman" panose="02020603050405020304" pitchFamily="18" charset="0"/>
              </a:rPr>
              <a:t>Infrastructure</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4.2 Legal and policy gaps and Measures</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4.3 Institutional gaps and Measures</a:t>
            </a:r>
          </a:p>
          <a:p>
            <a:pPr marL="0" indent="0">
              <a:lnSpc>
                <a:spcPct val="107000"/>
              </a:lnSpc>
              <a:spcAft>
                <a:spcPts val="800"/>
              </a:spcAft>
              <a:buNone/>
            </a:pPr>
            <a:r>
              <a:rPr lang="en-US" sz="1600" b="1" dirty="0">
                <a:latin typeface="Calibri" panose="020F0502020204030204" pitchFamily="34" charset="0"/>
                <a:cs typeface="Times New Roman" panose="02020603050405020304" pitchFamily="18" charset="0"/>
              </a:rPr>
              <a:t>5. Investment Cost Estimate</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5.1 </a:t>
            </a:r>
            <a:r>
              <a:rPr lang="en-US" sz="1400" dirty="0">
                <a:effectLst/>
                <a:latin typeface="Calibri" panose="020F0502020204030204" pitchFamily="34" charset="0"/>
                <a:ea typeface="Calibri" panose="020F0502020204030204" pitchFamily="34" charset="0"/>
                <a:cs typeface="Times New Roman" panose="02020603050405020304" pitchFamily="18" charset="0"/>
              </a:rPr>
              <a:t>Wastewater </a:t>
            </a:r>
            <a:r>
              <a:rPr lang="en-US" sz="1400" dirty="0">
                <a:latin typeface="Calibri" panose="020F0502020204030204" pitchFamily="34" charset="0"/>
                <a:cs typeface="Times New Roman" panose="02020603050405020304" pitchFamily="18" charset="0"/>
              </a:rPr>
              <a:t>Infrastructure Investments</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5.2 Legal and policy measures</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5.3 Institutional measures</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5.4 Summary and conclusions</a:t>
            </a:r>
          </a:p>
          <a:p>
            <a:pPr marL="0" indent="0">
              <a:lnSpc>
                <a:spcPct val="107000"/>
              </a:lnSpc>
              <a:spcAft>
                <a:spcPts val="800"/>
              </a:spcAft>
              <a:buNone/>
            </a:pPr>
            <a:r>
              <a:rPr lang="en-US" sz="1600" b="1" dirty="0">
                <a:latin typeface="Calibri" panose="020F0502020204030204" pitchFamily="34" charset="0"/>
                <a:cs typeface="Times New Roman" panose="02020603050405020304" pitchFamily="18" charset="0"/>
              </a:rPr>
              <a:t>6. Implementation timeframe and transition period</a:t>
            </a:r>
          </a:p>
          <a:p>
            <a:pPr marL="0" indent="447675">
              <a:lnSpc>
                <a:spcPct val="107000"/>
              </a:lnSpc>
              <a:spcBef>
                <a:spcPts val="0"/>
              </a:spcBef>
              <a:spcAft>
                <a:spcPts val="0"/>
              </a:spcAft>
              <a:buNone/>
            </a:pPr>
            <a:r>
              <a:rPr lang="en-US" sz="1400" dirty="0">
                <a:latin typeface="Calibri" panose="020F0502020204030204" pitchFamily="34" charset="0"/>
                <a:cs typeface="Times New Roman" panose="02020603050405020304" pitchFamily="18" charset="0"/>
              </a:rPr>
              <a:t>6.1 </a:t>
            </a:r>
            <a:r>
              <a:rPr lang="en-US" sz="1400" dirty="0" err="1">
                <a:latin typeface="Calibri" panose="020F0502020204030204" pitchFamily="34" charset="0"/>
                <a:cs typeface="Times New Roman" panose="02020603050405020304" pitchFamily="18" charset="0"/>
              </a:rPr>
              <a:t>Prioritisation</a:t>
            </a:r>
            <a:r>
              <a:rPr lang="en-US" sz="1400" dirty="0">
                <a:latin typeface="Calibri" panose="020F0502020204030204" pitchFamily="34" charset="0"/>
                <a:cs typeface="Times New Roman" panose="02020603050405020304" pitchFamily="18" charset="0"/>
              </a:rPr>
              <a:t> of Measures</a:t>
            </a:r>
          </a:p>
          <a:p>
            <a:pPr marL="0" indent="447675">
              <a:lnSpc>
                <a:spcPct val="107000"/>
              </a:lnSpc>
              <a:spcBef>
                <a:spcPts val="0"/>
              </a:spcBef>
              <a:spcAft>
                <a:spcPts val="0"/>
              </a:spcAft>
              <a:buNone/>
            </a:pPr>
            <a:r>
              <a:rPr lang="fr-FR" sz="1400" dirty="0">
                <a:latin typeface="Calibri" panose="020F0502020204030204" pitchFamily="34" charset="0"/>
                <a:cs typeface="Times New Roman" panose="02020603050405020304" pitchFamily="18" charset="0"/>
              </a:rPr>
              <a:t>6.2  </a:t>
            </a:r>
            <a:r>
              <a:rPr lang="fr-FR" sz="1400" dirty="0" err="1">
                <a:latin typeface="Calibri" panose="020F0502020204030204" pitchFamily="34" charset="0"/>
                <a:cs typeface="Times New Roman" panose="02020603050405020304" pitchFamily="18" charset="0"/>
              </a:rPr>
              <a:t>Implementation</a:t>
            </a:r>
            <a:r>
              <a:rPr lang="fr-FR" sz="1400" dirty="0">
                <a:latin typeface="Calibri" panose="020F0502020204030204" pitchFamily="34" charset="0"/>
                <a:cs typeface="Times New Roman" panose="02020603050405020304" pitchFamily="18" charset="0"/>
              </a:rPr>
              <a:t> Plan</a:t>
            </a:r>
          </a:p>
          <a:p>
            <a:pPr marL="0" indent="0">
              <a:lnSpc>
                <a:spcPct val="107000"/>
              </a:lnSpc>
              <a:spcAft>
                <a:spcPts val="800"/>
              </a:spcAft>
              <a:buNone/>
            </a:pPr>
            <a:r>
              <a:rPr lang="fr-FR" sz="1600" b="1" dirty="0">
                <a:latin typeface="Calibri" panose="020F0502020204030204" pitchFamily="34" charset="0"/>
                <a:cs typeface="Times New Roman" panose="02020603050405020304" pitchFamily="18" charset="0"/>
              </a:rPr>
              <a:t>7. Annexes	</a:t>
            </a:r>
          </a:p>
          <a:p>
            <a:pPr>
              <a:lnSpc>
                <a:spcPct val="107000"/>
              </a:lnSpc>
              <a:spcAft>
                <a:spcPts val="800"/>
              </a:spcAft>
            </a:pPr>
            <a:endParaRPr lang="en-US" dirty="0">
              <a:solidFill>
                <a:srgbClr val="000066"/>
              </a:solidFill>
            </a:endParaRPr>
          </a:p>
        </p:txBody>
      </p:sp>
    </p:spTree>
    <p:extLst>
      <p:ext uri="{BB962C8B-B14F-4D97-AF65-F5344CB8AC3E}">
        <p14:creationId xmlns:p14="http://schemas.microsoft.com/office/powerpoint/2010/main" val="2944968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57200" y="274638"/>
            <a:ext cx="8229600" cy="778098"/>
          </a:xfrm>
        </p:spPr>
        <p:txBody>
          <a:bodyPr/>
          <a:lstStyle/>
          <a:p>
            <a:pPr algn="l" eaLnBrk="1" hangingPunct="1"/>
            <a:r>
              <a:rPr lang="en-GB" sz="4000" dirty="0">
                <a:effectLst/>
                <a:latin typeface="Calibri" panose="020F0502020204030204" pitchFamily="34" charset="0"/>
                <a:ea typeface="Calibri" panose="020F0502020204030204" pitchFamily="34" charset="0"/>
                <a:cs typeface="Times New Roman" panose="02020603050405020304" pitchFamily="18" charset="0"/>
              </a:rPr>
              <a:t>Present legal and policy framework</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10</a:t>
              </a:fld>
              <a:endParaRPr lang="en-US">
                <a:solidFill>
                  <a:srgbClr val="003080"/>
                </a:solidFill>
              </a:endParaRPr>
            </a:p>
          </p:txBody>
        </p:sp>
      </p:grpSp>
      <p:sp>
        <p:nvSpPr>
          <p:cNvPr id="18435" name="Rectangle 3"/>
          <p:cNvSpPr>
            <a:spLocks noGrp="1"/>
          </p:cNvSpPr>
          <p:nvPr>
            <p:ph type="body" idx="1"/>
          </p:nvPr>
        </p:nvSpPr>
        <p:spPr/>
        <p:txBody>
          <a:bodyPr/>
          <a:lstStyle/>
          <a:p>
            <a:pPr marL="0" indent="0">
              <a:buNone/>
            </a:pPr>
            <a:endParaRPr lang="en-US" dirty="0">
              <a:solidFill>
                <a:srgbClr val="000066"/>
              </a:solidFill>
            </a:endParaRPr>
          </a:p>
        </p:txBody>
      </p:sp>
      <p:graphicFrame>
        <p:nvGraphicFramePr>
          <p:cNvPr id="2" name="Table 1"/>
          <p:cNvGraphicFramePr>
            <a:graphicFrameLocks noGrp="1"/>
          </p:cNvGraphicFramePr>
          <p:nvPr/>
        </p:nvGraphicFramePr>
        <p:xfrm>
          <a:off x="323528" y="1124745"/>
          <a:ext cx="8568952" cy="5080313"/>
        </p:xfrm>
        <a:graphic>
          <a:graphicData uri="http://schemas.openxmlformats.org/drawingml/2006/table">
            <a:tbl>
              <a:tblPr firstRow="1" bandRow="1">
                <a:tableStyleId>{5C22544A-7EE6-4342-B048-85BDC9FD1C3A}</a:tableStyleId>
              </a:tblPr>
              <a:tblGrid>
                <a:gridCol w="3532814">
                  <a:extLst>
                    <a:ext uri="{9D8B030D-6E8A-4147-A177-3AD203B41FA5}">
                      <a16:colId xmlns:a16="http://schemas.microsoft.com/office/drawing/2014/main" val="20000"/>
                    </a:ext>
                  </a:extLst>
                </a:gridCol>
                <a:gridCol w="5036138">
                  <a:extLst>
                    <a:ext uri="{9D8B030D-6E8A-4147-A177-3AD203B41FA5}">
                      <a16:colId xmlns:a16="http://schemas.microsoft.com/office/drawing/2014/main" val="20001"/>
                    </a:ext>
                  </a:extLst>
                </a:gridCol>
              </a:tblGrid>
              <a:tr h="368845">
                <a:tc>
                  <a:txBody>
                    <a:bodyPr/>
                    <a:lstStyle/>
                    <a:p>
                      <a:r>
                        <a:rPr lang="en-US" dirty="0"/>
                        <a:t>Methodology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t>Tentative Output</a:t>
                      </a:r>
                      <a:endParaRPr lang="en-US" sz="1800" dirty="0"/>
                    </a:p>
                  </a:txBody>
                  <a:tcPr/>
                </a:tc>
                <a:extLst>
                  <a:ext uri="{0D108BD9-81ED-4DB2-BD59-A6C34878D82A}">
                    <a16:rowId xmlns:a16="http://schemas.microsoft.com/office/drawing/2014/main" val="10000"/>
                  </a:ext>
                </a:extLst>
              </a:tr>
              <a:tr h="2448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To provide an overview of the Albanian water legal and policy framework, including existing draft, and other relevant related legislation, taking into account the findings of the Legal Gap Analysis report (Result 5)</a:t>
                      </a:r>
                      <a:endParaRPr lang="en-US" sz="1800" dirty="0"/>
                    </a:p>
                  </a:txBody>
                  <a:tcPr/>
                </a:tc>
                <a:tc>
                  <a:txBody>
                    <a:bodyPr/>
                    <a:lstStyle/>
                    <a:p>
                      <a:pPr marL="285750" lvl="0" indent="-285750">
                        <a:buFont typeface="Arial"/>
                        <a:buChar char="•"/>
                      </a:pPr>
                      <a:r>
                        <a:rPr lang="en-GB" sz="1800" dirty="0"/>
                        <a:t>Albanian Legal Framework transposing the UWWTD and SSD (primary legislation / legal basis and secondary legislation)</a:t>
                      </a:r>
                    </a:p>
                    <a:p>
                      <a:pPr marL="285750" lvl="0" indent="-285750">
                        <a:buFont typeface="Arial"/>
                        <a:buChar char="•"/>
                      </a:pPr>
                      <a:r>
                        <a:rPr lang="en-GB" sz="1800" dirty="0"/>
                        <a:t>EU legal framework, relevant to the implementation of the UWWTD and SSD and the related Albanian regulatory framework</a:t>
                      </a:r>
                    </a:p>
                    <a:p>
                      <a:pPr marL="285750" lvl="0" indent="-285750">
                        <a:buFont typeface="Arial"/>
                        <a:buChar char="•"/>
                      </a:pPr>
                      <a:r>
                        <a:rPr lang="en-GB" sz="1800" dirty="0"/>
                        <a:t>Detailed assessment of the Albanian legal framework transposing the UWWTD and SSD, and current level of implementation.</a:t>
                      </a:r>
                    </a:p>
                  </a:txBody>
                  <a:tcPr/>
                </a:tc>
                <a:extLst>
                  <a:ext uri="{0D108BD9-81ED-4DB2-BD59-A6C34878D82A}">
                    <a16:rowId xmlns:a16="http://schemas.microsoft.com/office/drawing/2014/main" val="10001"/>
                  </a:ext>
                </a:extLst>
              </a:tr>
              <a:tr h="2151148">
                <a:tc gridSpan="2">
                  <a:txBody>
                    <a:bodyPr/>
                    <a:lstStyle/>
                    <a:p>
                      <a:r>
                        <a:rPr lang="en-US" b="1" baseline="0" dirty="0"/>
                        <a:t>Legal framework transposing UWWTD:</a:t>
                      </a:r>
                    </a:p>
                    <a:p>
                      <a:pPr marL="285750" indent="-285750">
                        <a:buFont typeface="Arial"/>
                        <a:buChar char="•"/>
                      </a:pPr>
                      <a:r>
                        <a:rPr lang="en-US" b="0" baseline="0" dirty="0"/>
                        <a:t>Law no.9115, dated 24.07.2003 ‘On Environmental Treatment of Waste Water’; </a:t>
                      </a:r>
                    </a:p>
                    <a:p>
                      <a:pPr marL="285750" indent="-285750">
                        <a:buFont typeface="Arial"/>
                        <a:buChar char="•"/>
                      </a:pPr>
                      <a:r>
                        <a:rPr lang="en-US" b="0" baseline="0" dirty="0"/>
                        <a:t>Law no.111, dated 15.12.2012 ‘On Integrated Water Resources Management’;</a:t>
                      </a:r>
                    </a:p>
                    <a:p>
                      <a:pPr marL="285750" indent="-285750">
                        <a:buFont typeface="Arial"/>
                        <a:buChar char="•"/>
                      </a:pPr>
                      <a:r>
                        <a:rPr lang="en-US" b="0" baseline="0" dirty="0"/>
                        <a:t>Law no.10463, dated 22.09.2011 ‘On Integrated Waste Management’;</a:t>
                      </a:r>
                    </a:p>
                    <a:p>
                      <a:pPr marL="285750" indent="-285750">
                        <a:buFont typeface="Arial"/>
                        <a:buChar char="•"/>
                      </a:pPr>
                      <a:r>
                        <a:rPr lang="en-US" b="0" baseline="0" dirty="0"/>
                        <a:t>Law no.8102, dated 28.03.1996 ‘On regulatory framework of water supply, sewage and waste water treatment’, as amended;</a:t>
                      </a:r>
                    </a:p>
                    <a:p>
                      <a:pPr marL="285750" indent="-285750">
                        <a:buFont typeface="Arial"/>
                        <a:buChar char="•"/>
                      </a:pPr>
                      <a:r>
                        <a:rPr lang="en-US" b="0" baseline="0" dirty="0"/>
                        <a:t>Law no. 119/2014 ‘On the Right to Information;</a:t>
                      </a:r>
                      <a:endParaRPr lang="en-US" b="1" baseline="0" dirty="0"/>
                    </a:p>
                  </a:txBody>
                  <a:tcPr/>
                </a:tc>
                <a:tc hMerge="1">
                  <a:txBody>
                    <a:bodyPr/>
                    <a:lstStyle/>
                    <a:p>
                      <a:pPr marL="285750" lvl="0" indent="-285750">
                        <a:buFont typeface="Arial"/>
                        <a:buChar char="•"/>
                      </a:pP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46857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57200" y="274638"/>
            <a:ext cx="8229600" cy="778098"/>
          </a:xfrm>
        </p:spPr>
        <p:txBody>
          <a:bodyPr/>
          <a:lstStyle/>
          <a:p>
            <a:pPr algn="l" eaLnBrk="1" hangingPunct="1"/>
            <a:r>
              <a:rPr lang="en-GB" sz="4000" dirty="0">
                <a:effectLst/>
                <a:latin typeface="Calibri" panose="020F0502020204030204" pitchFamily="34" charset="0"/>
                <a:ea typeface="Calibri" panose="020F0502020204030204" pitchFamily="34" charset="0"/>
                <a:cs typeface="Times New Roman" panose="02020603050405020304" pitchFamily="18" charset="0"/>
              </a:rPr>
              <a:t>Present legal and policy framework(2)</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11</a:t>
              </a:fld>
              <a:endParaRPr lang="en-US">
                <a:solidFill>
                  <a:srgbClr val="003080"/>
                </a:solidFill>
              </a:endParaRPr>
            </a:p>
          </p:txBody>
        </p:sp>
      </p:grpSp>
      <p:sp>
        <p:nvSpPr>
          <p:cNvPr id="18435" name="Rectangle 3"/>
          <p:cNvSpPr>
            <a:spLocks noGrp="1"/>
          </p:cNvSpPr>
          <p:nvPr>
            <p:ph type="body" idx="1"/>
          </p:nvPr>
        </p:nvSpPr>
        <p:spPr/>
        <p:txBody>
          <a:bodyPr/>
          <a:lstStyle/>
          <a:p>
            <a:pPr marL="0" indent="0">
              <a:buNone/>
            </a:pPr>
            <a:endParaRPr lang="en-US" dirty="0">
              <a:solidFill>
                <a:srgbClr val="000066"/>
              </a:solidFill>
            </a:endParaRPr>
          </a:p>
        </p:txBody>
      </p:sp>
      <p:graphicFrame>
        <p:nvGraphicFramePr>
          <p:cNvPr id="2" name="Table 1"/>
          <p:cNvGraphicFramePr>
            <a:graphicFrameLocks noGrp="1"/>
          </p:cNvGraphicFramePr>
          <p:nvPr/>
        </p:nvGraphicFramePr>
        <p:xfrm>
          <a:off x="323528" y="1124744"/>
          <a:ext cx="8568952" cy="5303520"/>
        </p:xfrm>
        <a:graphic>
          <a:graphicData uri="http://schemas.openxmlformats.org/drawingml/2006/table">
            <a:tbl>
              <a:tblPr firstRow="1" bandRow="1">
                <a:tableStyleId>{5C22544A-7EE6-4342-B048-85BDC9FD1C3A}</a:tableStyleId>
              </a:tblPr>
              <a:tblGrid>
                <a:gridCol w="8568952">
                  <a:extLst>
                    <a:ext uri="{9D8B030D-6E8A-4147-A177-3AD203B41FA5}">
                      <a16:colId xmlns:a16="http://schemas.microsoft.com/office/drawing/2014/main" val="20000"/>
                    </a:ext>
                  </a:extLst>
                </a:gridCol>
              </a:tblGrid>
              <a:tr h="4896544">
                <a:tc>
                  <a:txBody>
                    <a:bodyPr/>
                    <a:lstStyle/>
                    <a:p>
                      <a:r>
                        <a:rPr lang="en-US" b="1" baseline="0" dirty="0">
                          <a:solidFill>
                            <a:schemeClr val="tx1"/>
                          </a:solidFill>
                        </a:rPr>
                        <a:t>Legal framework transposing UWWTD:</a:t>
                      </a:r>
                    </a:p>
                    <a:p>
                      <a:pPr marL="742950" lvl="1" indent="-285750">
                        <a:buFont typeface="Courier New"/>
                        <a:buChar char="o"/>
                      </a:pPr>
                      <a:r>
                        <a:rPr lang="en-GB" sz="1800" b="0" kern="1200" dirty="0">
                          <a:solidFill>
                            <a:schemeClr val="tx1"/>
                          </a:solidFill>
                          <a:effectLst/>
                          <a:latin typeface="+mn-lt"/>
                          <a:ea typeface="+mn-ea"/>
                          <a:cs typeface="+mn-cs"/>
                        </a:rPr>
                        <a:t>DCM no.958, dated 06.05.2009 ‘On approval of licensing categories and licensing application procedures concerning operators working in Water Supply Systems, Sewage and Waste Water Treatment’;</a:t>
                      </a:r>
                      <a:endParaRPr lang="en-US" sz="1800" b="0" kern="1200" dirty="0">
                        <a:solidFill>
                          <a:schemeClr val="tx1"/>
                        </a:solidFill>
                        <a:effectLst/>
                        <a:latin typeface="+mn-lt"/>
                        <a:ea typeface="+mn-ea"/>
                        <a:cs typeface="+mn-cs"/>
                      </a:endParaRPr>
                    </a:p>
                    <a:p>
                      <a:pPr marL="742950" lvl="1" indent="-285750">
                        <a:buFont typeface="Courier New"/>
                        <a:buChar char="o"/>
                      </a:pPr>
                      <a:r>
                        <a:rPr lang="en-GB" sz="1800" b="0" kern="1200" dirty="0">
                          <a:solidFill>
                            <a:schemeClr val="tx1"/>
                          </a:solidFill>
                          <a:effectLst/>
                          <a:latin typeface="+mn-lt"/>
                          <a:ea typeface="+mn-ea"/>
                          <a:cs typeface="+mn-cs"/>
                        </a:rPr>
                        <a:t>DCM no.1304 of 11.12.2009 ‘On approval of regulation model on Water Supply System and Sewage in Service Area of WSC’; </a:t>
                      </a:r>
                      <a:endParaRPr lang="en-US" sz="1800" b="0" kern="1200" dirty="0">
                        <a:solidFill>
                          <a:schemeClr val="tx1"/>
                        </a:solidFill>
                        <a:effectLst/>
                        <a:latin typeface="+mn-lt"/>
                        <a:ea typeface="+mn-ea"/>
                        <a:cs typeface="+mn-cs"/>
                      </a:endParaRPr>
                    </a:p>
                    <a:p>
                      <a:pPr marL="742950" lvl="1" indent="-285750">
                        <a:buFont typeface="Courier New"/>
                        <a:buChar char="o"/>
                      </a:pPr>
                      <a:r>
                        <a:rPr lang="en-GB" sz="1800" b="0" kern="1200" dirty="0">
                          <a:solidFill>
                            <a:schemeClr val="tx1"/>
                          </a:solidFill>
                          <a:effectLst/>
                          <a:latin typeface="+mn-lt"/>
                          <a:ea typeface="+mn-ea"/>
                          <a:cs typeface="+mn-cs"/>
                        </a:rPr>
                        <a:t>DMC no.247, dated 30.04.2014 ‘Rules for public information and involvement in the environmental decision-making procedure’;</a:t>
                      </a:r>
                      <a:endParaRPr lang="en-US" sz="1800" b="0" kern="1200" dirty="0">
                        <a:solidFill>
                          <a:schemeClr val="tx1"/>
                        </a:solidFill>
                        <a:effectLst/>
                        <a:latin typeface="+mn-lt"/>
                        <a:ea typeface="+mn-ea"/>
                        <a:cs typeface="+mn-cs"/>
                      </a:endParaRPr>
                    </a:p>
                    <a:p>
                      <a:pPr marL="742950" lvl="1" indent="-285750">
                        <a:buFont typeface="Courier New"/>
                        <a:buChar char="o"/>
                      </a:pPr>
                      <a:r>
                        <a:rPr lang="en-GB" sz="1800" b="0" kern="1200" dirty="0">
                          <a:solidFill>
                            <a:schemeClr val="tx1"/>
                          </a:solidFill>
                          <a:effectLst/>
                          <a:latin typeface="+mn-lt"/>
                          <a:ea typeface="+mn-ea"/>
                          <a:cs typeface="+mn-cs"/>
                        </a:rPr>
                        <a:t>DCM no.63, dated 27.01.2016 ‘For reorganization of operators that provide water supply, collection, disposal and wastewater treatment services’;</a:t>
                      </a:r>
                      <a:endParaRPr lang="en-US" sz="1800" b="0" kern="1200" dirty="0">
                        <a:solidFill>
                          <a:schemeClr val="tx1"/>
                        </a:solidFill>
                        <a:effectLst/>
                        <a:latin typeface="+mn-lt"/>
                        <a:ea typeface="+mn-ea"/>
                        <a:cs typeface="+mn-cs"/>
                      </a:endParaRPr>
                    </a:p>
                    <a:p>
                      <a:pPr marL="742950" lvl="1" indent="-285750">
                        <a:buFont typeface="Courier New"/>
                        <a:buChar char="o"/>
                      </a:pPr>
                      <a:r>
                        <a:rPr lang="en-GB" sz="1800" b="0" kern="1200" dirty="0">
                          <a:solidFill>
                            <a:schemeClr val="tx1"/>
                          </a:solidFill>
                          <a:effectLst/>
                          <a:latin typeface="+mn-lt"/>
                          <a:ea typeface="+mn-ea"/>
                          <a:cs typeface="+mn-cs"/>
                        </a:rPr>
                        <a:t>Decision of the National Water Council no.2/2015 “On treatment of urban waste water” pursuant to article 73, 74, 76 and 77 of law no.111/2012 </a:t>
                      </a:r>
                      <a:endParaRPr lang="en-US" sz="1800" b="0" kern="1200" dirty="0">
                        <a:solidFill>
                          <a:schemeClr val="tx1"/>
                        </a:solidFill>
                        <a:effectLst/>
                        <a:latin typeface="+mn-lt"/>
                        <a:ea typeface="+mn-ea"/>
                        <a:cs typeface="+mn-cs"/>
                      </a:endParaRPr>
                    </a:p>
                    <a:p>
                      <a:pPr marL="742950" lvl="1" indent="-285750">
                        <a:buFont typeface="Courier New"/>
                        <a:buChar char="o"/>
                      </a:pPr>
                      <a:r>
                        <a:rPr lang="en-GB" sz="1800" b="0" kern="1200" dirty="0">
                          <a:solidFill>
                            <a:schemeClr val="tx1"/>
                          </a:solidFill>
                          <a:effectLst/>
                          <a:latin typeface="+mn-lt"/>
                          <a:ea typeface="+mn-ea"/>
                          <a:cs typeface="+mn-cs"/>
                        </a:rPr>
                        <a:t>DCM no.27, dated 11.02.2015 ‘On requirements on reuse of waste water sludge in agriculture’;</a:t>
                      </a:r>
                      <a:endParaRPr lang="en-US" sz="1800" b="0" kern="1200" dirty="0">
                        <a:solidFill>
                          <a:schemeClr val="tx1"/>
                        </a:solidFill>
                        <a:effectLst/>
                        <a:latin typeface="+mn-lt"/>
                        <a:ea typeface="+mn-ea"/>
                        <a:cs typeface="+mn-cs"/>
                      </a:endParaRPr>
                    </a:p>
                    <a:p>
                      <a:pPr marL="742950" lvl="1" indent="-285750">
                        <a:buFont typeface="Courier New"/>
                        <a:buChar char="o"/>
                      </a:pPr>
                      <a:r>
                        <a:rPr lang="en-GB" sz="1800" b="0" kern="1200" dirty="0">
                          <a:solidFill>
                            <a:schemeClr val="tx1"/>
                          </a:solidFill>
                          <a:effectLst/>
                          <a:latin typeface="+mn-lt"/>
                          <a:ea typeface="+mn-ea"/>
                          <a:cs typeface="+mn-cs"/>
                        </a:rPr>
                        <a:t>DCM no.431, dated 11.07.2018 ‘On creating, organizing and operating of National Agency of Water Supply, Sewage and Waste Infrastructure’.</a:t>
                      </a:r>
                      <a:endParaRPr lang="en-US" sz="1800" b="0" kern="1200" dirty="0">
                        <a:solidFill>
                          <a:schemeClr val="tx1"/>
                        </a:solidFill>
                        <a:effectLst/>
                        <a:latin typeface="+mn-lt"/>
                        <a:ea typeface="+mn-ea"/>
                        <a:cs typeface="+mn-cs"/>
                      </a:endParaRPr>
                    </a:p>
                    <a:p>
                      <a:pPr marL="742950" lvl="1" indent="-285750">
                        <a:buFont typeface="Courier New"/>
                        <a:buChar char="o"/>
                      </a:pPr>
                      <a:r>
                        <a:rPr lang="en-GB" sz="1800" b="0" kern="1200" dirty="0">
                          <a:solidFill>
                            <a:schemeClr val="tx1"/>
                          </a:solidFill>
                          <a:effectLst/>
                          <a:latin typeface="+mn-lt"/>
                          <a:ea typeface="+mn-ea"/>
                          <a:cs typeface="+mn-cs"/>
                        </a:rPr>
                        <a:t>DCM No. 1015, date 16.12.2020 on the Content, Development and Implementation of National Water Strategies, of River Basin District Management Plans and Flood Risk Management Plans.</a:t>
                      </a:r>
                      <a:endParaRPr lang="en-US" b="1" baseline="0" dirty="0">
                        <a:solidFill>
                          <a:schemeClr val="tx1"/>
                        </a:solidFill>
                      </a:endParaRPr>
                    </a:p>
                  </a:txBody>
                  <a:tcPr>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13170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effectLst/>
                <a:latin typeface="Calibri" panose="020F0502020204030204" pitchFamily="34" charset="0"/>
                <a:ea typeface="Calibri" panose="020F0502020204030204" pitchFamily="34" charset="0"/>
                <a:cs typeface="Times New Roman" panose="02020603050405020304" pitchFamily="18" charset="0"/>
              </a:rPr>
              <a:t>Present legal and policy framework</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12</a:t>
              </a:fld>
              <a:endParaRPr lang="en-US">
                <a:solidFill>
                  <a:srgbClr val="003080"/>
                </a:solidFill>
              </a:endParaRPr>
            </a:p>
          </p:txBody>
        </p:sp>
      </p:grpSp>
      <p:sp>
        <p:nvSpPr>
          <p:cNvPr id="18435" name="Rectangle 3"/>
          <p:cNvSpPr>
            <a:spLocks noGrp="1"/>
          </p:cNvSpPr>
          <p:nvPr>
            <p:ph type="body" idx="1"/>
          </p:nvPr>
        </p:nvSpPr>
        <p:spPr/>
        <p:txBody>
          <a:bodyPr/>
          <a:lstStyle/>
          <a:p>
            <a:pPr>
              <a:lnSpc>
                <a:spcPct val="107000"/>
              </a:lnSpc>
              <a:spcAft>
                <a:spcPts val="800"/>
              </a:spcAft>
            </a:pPr>
            <a:endParaRPr lang="en-US" dirty="0">
              <a:solidFill>
                <a:srgbClr val="000066"/>
              </a:solidFill>
            </a:endParaRPr>
          </a:p>
        </p:txBody>
      </p:sp>
      <p:graphicFrame>
        <p:nvGraphicFramePr>
          <p:cNvPr id="3" name="Table 2"/>
          <p:cNvGraphicFramePr>
            <a:graphicFrameLocks noGrp="1"/>
          </p:cNvGraphicFramePr>
          <p:nvPr/>
        </p:nvGraphicFramePr>
        <p:xfrm>
          <a:off x="467544" y="1268760"/>
          <a:ext cx="8424936" cy="4753799"/>
        </p:xfrm>
        <a:graphic>
          <a:graphicData uri="http://schemas.openxmlformats.org/drawingml/2006/table">
            <a:tbl>
              <a:tblPr firstRow="1" bandRow="1">
                <a:tableStyleId>{5C22544A-7EE6-4342-B048-85BDC9FD1C3A}</a:tableStyleId>
              </a:tblPr>
              <a:tblGrid>
                <a:gridCol w="2675716">
                  <a:extLst>
                    <a:ext uri="{9D8B030D-6E8A-4147-A177-3AD203B41FA5}">
                      <a16:colId xmlns:a16="http://schemas.microsoft.com/office/drawing/2014/main" val="20000"/>
                    </a:ext>
                  </a:extLst>
                </a:gridCol>
                <a:gridCol w="5749220">
                  <a:extLst>
                    <a:ext uri="{9D8B030D-6E8A-4147-A177-3AD203B41FA5}">
                      <a16:colId xmlns:a16="http://schemas.microsoft.com/office/drawing/2014/main" val="20001"/>
                    </a:ext>
                  </a:extLst>
                </a:gridCol>
              </a:tblGrid>
              <a:tr h="290618">
                <a:tc>
                  <a:txBody>
                    <a:bodyPr/>
                    <a:lstStyle/>
                    <a:p>
                      <a:pPr algn="just">
                        <a:lnSpc>
                          <a:spcPct val="115000"/>
                        </a:lnSpc>
                        <a:spcAft>
                          <a:spcPts val="0"/>
                        </a:spcAft>
                      </a:pPr>
                      <a:r>
                        <a:rPr lang="en-GB" sz="1800" dirty="0">
                          <a:effectLst/>
                          <a:latin typeface="+mj-lt"/>
                          <a:ea typeface="Times New Roman"/>
                          <a:cs typeface="Calibri"/>
                        </a:rPr>
                        <a:t>EU legal framework</a:t>
                      </a:r>
                      <a:endParaRPr lang="en-US" sz="1800" dirty="0">
                        <a:effectLst/>
                        <a:latin typeface="+mj-lt"/>
                        <a:ea typeface="Times New Roman"/>
                        <a:cs typeface="Times New Roman"/>
                      </a:endParaRPr>
                    </a:p>
                  </a:txBody>
                  <a:tcPr marL="68580" marR="68580" marT="0" marB="0"/>
                </a:tc>
                <a:tc>
                  <a:txBody>
                    <a:bodyPr/>
                    <a:lstStyle/>
                    <a:p>
                      <a:pPr algn="just">
                        <a:lnSpc>
                          <a:spcPct val="115000"/>
                        </a:lnSpc>
                        <a:spcAft>
                          <a:spcPts val="0"/>
                        </a:spcAft>
                      </a:pPr>
                      <a:r>
                        <a:rPr lang="en-GB" sz="1800" dirty="0">
                          <a:effectLst/>
                          <a:latin typeface="+mj-lt"/>
                          <a:ea typeface="Times New Roman"/>
                          <a:cs typeface="Calibri"/>
                        </a:rPr>
                        <a:t>AL context</a:t>
                      </a:r>
                      <a:endParaRPr lang="en-US" sz="1800" dirty="0">
                        <a:effectLst/>
                        <a:latin typeface="+mj-lt"/>
                        <a:ea typeface="Times New Roman"/>
                        <a:cs typeface="Times New Roman"/>
                      </a:endParaRPr>
                    </a:p>
                  </a:txBody>
                  <a:tcPr marL="68580" marR="68580" marT="0" marB="0"/>
                </a:tc>
                <a:extLst>
                  <a:ext uri="{0D108BD9-81ED-4DB2-BD59-A6C34878D82A}">
                    <a16:rowId xmlns:a16="http://schemas.microsoft.com/office/drawing/2014/main" val="10000"/>
                  </a:ext>
                </a:extLst>
              </a:tr>
              <a:tr h="302692">
                <a:tc>
                  <a:txBody>
                    <a:bodyPr/>
                    <a:lstStyle/>
                    <a:p>
                      <a:pPr algn="just">
                        <a:lnSpc>
                          <a:spcPct val="100000"/>
                        </a:lnSpc>
                        <a:spcAft>
                          <a:spcPts val="0"/>
                        </a:spcAft>
                      </a:pPr>
                      <a:r>
                        <a:rPr lang="en-GB" sz="1800" dirty="0">
                          <a:effectLst/>
                          <a:latin typeface="+mj-lt"/>
                          <a:ea typeface="Times New Roman"/>
                          <a:cs typeface="Times New Roman"/>
                        </a:rPr>
                        <a:t>Directive 2000/60/EC </a:t>
                      </a:r>
                      <a:endParaRPr lang="en-US" sz="1800" dirty="0">
                        <a:effectLst/>
                        <a:latin typeface="+mj-lt"/>
                        <a:ea typeface="Times New Roman"/>
                        <a:cs typeface="Times New Roman"/>
                      </a:endParaRPr>
                    </a:p>
                  </a:txBody>
                  <a:tcPr marL="68580" marR="68580" marT="0" marB="0"/>
                </a:tc>
                <a:tc>
                  <a:txBody>
                    <a:bodyPr/>
                    <a:lstStyle/>
                    <a:p>
                      <a:pPr algn="just">
                        <a:lnSpc>
                          <a:spcPct val="100000"/>
                        </a:lnSpc>
                        <a:spcAft>
                          <a:spcPts val="0"/>
                        </a:spcAft>
                      </a:pPr>
                      <a:r>
                        <a:rPr lang="en-GB" sz="1800" dirty="0">
                          <a:effectLst/>
                          <a:latin typeface="+mj-lt"/>
                          <a:ea typeface="Times New Roman"/>
                          <a:cs typeface="Times New Roman"/>
                        </a:rPr>
                        <a:t>Law no. 111/2012 on “Integrated water resources management’’, </a:t>
                      </a:r>
                      <a:endParaRPr lang="en-US" sz="1800" dirty="0">
                        <a:effectLst/>
                        <a:latin typeface="+mj-lt"/>
                        <a:ea typeface="Times New Roman"/>
                        <a:cs typeface="Times New Roman"/>
                      </a:endParaRPr>
                    </a:p>
                  </a:txBody>
                  <a:tcPr marL="68580" marR="68580" marT="0" marB="0"/>
                </a:tc>
                <a:extLst>
                  <a:ext uri="{0D108BD9-81ED-4DB2-BD59-A6C34878D82A}">
                    <a16:rowId xmlns:a16="http://schemas.microsoft.com/office/drawing/2014/main" val="10001"/>
                  </a:ext>
                </a:extLst>
              </a:tr>
              <a:tr h="51328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800" dirty="0">
                          <a:effectLst/>
                          <a:latin typeface="+mj-lt"/>
                          <a:ea typeface="Times New Roman"/>
                          <a:cs typeface="Times New Roman"/>
                        </a:rPr>
                        <a:t>Nitrate Directive 91/676/EEC</a:t>
                      </a:r>
                      <a:endParaRPr lang="en-US" sz="1800" dirty="0">
                        <a:effectLst/>
                        <a:latin typeface="+mj-lt"/>
                        <a:ea typeface="Times New Roman"/>
                        <a:cs typeface="Times New Roman"/>
                      </a:endParaRPr>
                    </a:p>
                  </a:txBody>
                  <a:tcPr marL="68580" marR="68580" marT="0" marB="0"/>
                </a:tc>
                <a:tc>
                  <a:txBody>
                    <a:bodyPr/>
                    <a:lstStyle/>
                    <a:p>
                      <a:pPr algn="just">
                        <a:lnSpc>
                          <a:spcPct val="100000"/>
                        </a:lnSpc>
                        <a:spcAft>
                          <a:spcPts val="0"/>
                        </a:spcAft>
                      </a:pPr>
                      <a:r>
                        <a:rPr lang="en-GB" sz="1800" dirty="0">
                          <a:effectLst/>
                          <a:latin typeface="+mj-lt"/>
                          <a:ea typeface="Times New Roman"/>
                          <a:cs typeface="Times New Roman"/>
                        </a:rPr>
                        <a:t>Law No.111/2012</a:t>
                      </a:r>
                      <a:endParaRPr lang="en-US" sz="1800" dirty="0">
                        <a:effectLst/>
                        <a:latin typeface="+mj-lt"/>
                        <a:ea typeface="Times New Roman"/>
                        <a:cs typeface="Times New Roman"/>
                      </a:endParaRPr>
                    </a:p>
                  </a:txBody>
                  <a:tcPr marL="68580" marR="68580" marT="0" marB="0"/>
                </a:tc>
                <a:extLst>
                  <a:ext uri="{0D108BD9-81ED-4DB2-BD59-A6C34878D82A}">
                    <a16:rowId xmlns:a16="http://schemas.microsoft.com/office/drawing/2014/main" val="10002"/>
                  </a:ext>
                </a:extLst>
              </a:tr>
              <a:tr h="599400">
                <a:tc>
                  <a:txBody>
                    <a:bodyPr/>
                    <a:lstStyle/>
                    <a:p>
                      <a:pPr algn="just">
                        <a:lnSpc>
                          <a:spcPct val="100000"/>
                        </a:lnSpc>
                        <a:spcAft>
                          <a:spcPts val="0"/>
                        </a:spcAft>
                      </a:pPr>
                      <a:r>
                        <a:rPr lang="en-GB" sz="1800" dirty="0">
                          <a:effectLst/>
                          <a:latin typeface="+mj-lt"/>
                          <a:ea typeface="Times New Roman"/>
                          <a:cs typeface="Times New Roman"/>
                        </a:rPr>
                        <a:t>Marine strategy framework directive</a:t>
                      </a:r>
                      <a:endParaRPr lang="en-US" sz="1800" dirty="0">
                        <a:effectLst/>
                        <a:latin typeface="+mj-lt"/>
                        <a:ea typeface="Times New Roman"/>
                        <a:cs typeface="Times New Roman"/>
                      </a:endParaRPr>
                    </a:p>
                  </a:txBody>
                  <a:tcPr marL="68580" marR="68580" marT="0" marB="0"/>
                </a:tc>
                <a:tc>
                  <a:txBody>
                    <a:bodyPr/>
                    <a:lstStyle/>
                    <a:p>
                      <a:pPr algn="just">
                        <a:lnSpc>
                          <a:spcPct val="100000"/>
                        </a:lnSpc>
                        <a:spcAft>
                          <a:spcPts val="0"/>
                        </a:spcAft>
                      </a:pPr>
                      <a:r>
                        <a:rPr lang="en-GB" sz="1800" dirty="0">
                          <a:effectLst/>
                          <a:latin typeface="+mj-lt"/>
                          <a:ea typeface="Times New Roman"/>
                          <a:cs typeface="Times New Roman"/>
                        </a:rPr>
                        <a:t>Law no. 8905/2002 ‘On protection of marine environment from pollution and damage’, as amended</a:t>
                      </a:r>
                      <a:endParaRPr lang="en-US" sz="1800" dirty="0">
                        <a:effectLst/>
                        <a:latin typeface="+mj-lt"/>
                        <a:ea typeface="Times New Roman"/>
                        <a:cs typeface="Times New Roman"/>
                      </a:endParaRPr>
                    </a:p>
                    <a:p>
                      <a:pPr algn="just">
                        <a:lnSpc>
                          <a:spcPct val="100000"/>
                        </a:lnSpc>
                        <a:spcAft>
                          <a:spcPts val="0"/>
                        </a:spcAft>
                      </a:pPr>
                      <a:r>
                        <a:rPr lang="en-GB" sz="1800" dirty="0">
                          <a:effectLst/>
                          <a:latin typeface="+mj-lt"/>
                          <a:ea typeface="Times New Roman"/>
                          <a:cs typeface="Times New Roman"/>
                        </a:rPr>
                        <a:t>Law no. 111/2012, Article 1(1) “purpose”, Art. 2(2a)“Scope”</a:t>
                      </a:r>
                      <a:endParaRPr lang="en-US" sz="1800" dirty="0">
                        <a:effectLst/>
                        <a:latin typeface="+mj-lt"/>
                        <a:ea typeface="Times New Roman"/>
                        <a:cs typeface="Times New Roman"/>
                      </a:endParaRPr>
                    </a:p>
                  </a:txBody>
                  <a:tcPr marL="68580" marR="68580" marT="0" marB="0"/>
                </a:tc>
                <a:extLst>
                  <a:ext uri="{0D108BD9-81ED-4DB2-BD59-A6C34878D82A}">
                    <a16:rowId xmlns:a16="http://schemas.microsoft.com/office/drawing/2014/main" val="10003"/>
                  </a:ext>
                </a:extLst>
              </a:tr>
              <a:tr h="616393">
                <a:tc>
                  <a:txBody>
                    <a:bodyPr/>
                    <a:lstStyle/>
                    <a:p>
                      <a:pPr algn="just">
                        <a:lnSpc>
                          <a:spcPct val="100000"/>
                        </a:lnSpc>
                        <a:spcAft>
                          <a:spcPts val="0"/>
                        </a:spcAft>
                      </a:pPr>
                      <a:r>
                        <a:rPr lang="en-GB" sz="1800" dirty="0">
                          <a:effectLst/>
                          <a:latin typeface="+mj-lt"/>
                          <a:ea typeface="Times New Roman"/>
                          <a:cs typeface="Times New Roman"/>
                        </a:rPr>
                        <a:t>Bathing water directive</a:t>
                      </a:r>
                      <a:endParaRPr lang="en-US" sz="1800" dirty="0">
                        <a:effectLst/>
                        <a:latin typeface="+mj-lt"/>
                        <a:ea typeface="Times New Roman"/>
                        <a:cs typeface="Times New Roman"/>
                      </a:endParaRPr>
                    </a:p>
                  </a:txBody>
                  <a:tcPr marL="68580" marR="68580" marT="0" marB="0"/>
                </a:tc>
                <a:tc>
                  <a:txBody>
                    <a:bodyPr/>
                    <a:lstStyle/>
                    <a:p>
                      <a:pPr algn="just">
                        <a:lnSpc>
                          <a:spcPct val="100000"/>
                        </a:lnSpc>
                        <a:spcAft>
                          <a:spcPts val="0"/>
                        </a:spcAft>
                      </a:pPr>
                      <a:r>
                        <a:rPr lang="en-GB" sz="1800" dirty="0">
                          <a:effectLst/>
                          <a:latin typeface="+mj-lt"/>
                          <a:ea typeface="Times New Roman"/>
                          <a:cs typeface="Times New Roman"/>
                        </a:rPr>
                        <a:t>Law no. 7643, no.02.02.1992 ‘On sanitary inspection’</a:t>
                      </a:r>
                      <a:endParaRPr lang="en-US" sz="1800" dirty="0">
                        <a:effectLst/>
                        <a:latin typeface="+mj-lt"/>
                        <a:ea typeface="Times New Roman"/>
                        <a:cs typeface="Times New Roman"/>
                      </a:endParaRPr>
                    </a:p>
                    <a:p>
                      <a:pPr algn="just">
                        <a:lnSpc>
                          <a:spcPct val="100000"/>
                        </a:lnSpc>
                        <a:spcAft>
                          <a:spcPts val="0"/>
                        </a:spcAft>
                      </a:pPr>
                      <a:r>
                        <a:rPr lang="en-GB" sz="1800" dirty="0">
                          <a:effectLst/>
                          <a:latin typeface="+mj-lt"/>
                          <a:ea typeface="Times New Roman"/>
                          <a:cs typeface="Times New Roman"/>
                        </a:rPr>
                        <a:t>DCM no. 797/2010 ‘On the approval of the Hygienic-Sanitary Regulation on Bathing Water Quality Administration’</a:t>
                      </a:r>
                      <a:endParaRPr lang="en-US" sz="1800" dirty="0">
                        <a:effectLst/>
                        <a:latin typeface="+mj-lt"/>
                        <a:ea typeface="Times New Roman"/>
                        <a:cs typeface="Times New Roman"/>
                      </a:endParaRPr>
                    </a:p>
                  </a:txBody>
                  <a:tcPr marL="68580" marR="68580" marT="0" marB="0"/>
                </a:tc>
                <a:extLst>
                  <a:ext uri="{0D108BD9-81ED-4DB2-BD59-A6C34878D82A}">
                    <a16:rowId xmlns:a16="http://schemas.microsoft.com/office/drawing/2014/main" val="10004"/>
                  </a:ext>
                </a:extLst>
              </a:tr>
              <a:tr h="616393">
                <a:tc>
                  <a:txBody>
                    <a:bodyPr/>
                    <a:lstStyle/>
                    <a:p>
                      <a:pPr algn="just">
                        <a:lnSpc>
                          <a:spcPct val="100000"/>
                        </a:lnSpc>
                        <a:spcAft>
                          <a:spcPts val="0"/>
                        </a:spcAft>
                      </a:pPr>
                      <a:r>
                        <a:rPr lang="en-GB" sz="1800">
                          <a:effectLst/>
                          <a:latin typeface="+mj-lt"/>
                          <a:ea typeface="Times New Roman"/>
                          <a:cs typeface="Times New Roman"/>
                        </a:rPr>
                        <a:t>Directive 2007/60/EC on Floods </a:t>
                      </a:r>
                      <a:endParaRPr lang="en-US" sz="1800">
                        <a:effectLst/>
                        <a:latin typeface="+mj-lt"/>
                        <a:ea typeface="Times New Roman"/>
                        <a:cs typeface="Times New Roman"/>
                      </a:endParaRPr>
                    </a:p>
                  </a:txBody>
                  <a:tcPr marL="68580" marR="68580" marT="0" marB="0"/>
                </a:tc>
                <a:tc>
                  <a:txBody>
                    <a:bodyPr/>
                    <a:lstStyle/>
                    <a:p>
                      <a:pPr algn="just">
                        <a:lnSpc>
                          <a:spcPct val="100000"/>
                        </a:lnSpc>
                        <a:spcAft>
                          <a:spcPts val="0"/>
                        </a:spcAft>
                      </a:pPr>
                      <a:r>
                        <a:rPr lang="en-GB" sz="1800" dirty="0">
                          <a:effectLst/>
                          <a:latin typeface="+mj-lt"/>
                          <a:ea typeface="Times New Roman"/>
                          <a:cs typeface="Times New Roman"/>
                        </a:rPr>
                        <a:t>Law 111/2012,  Article 70</a:t>
                      </a:r>
                      <a:endParaRPr lang="en-US" sz="1800" dirty="0">
                        <a:effectLst/>
                        <a:latin typeface="+mj-lt"/>
                        <a:ea typeface="Times New Roman"/>
                        <a:cs typeface="Times New Roman"/>
                      </a:endParaRPr>
                    </a:p>
                  </a:txBody>
                  <a:tcPr marL="68580" marR="68580" marT="0" marB="0"/>
                </a:tc>
                <a:extLst>
                  <a:ext uri="{0D108BD9-81ED-4DB2-BD59-A6C34878D82A}">
                    <a16:rowId xmlns:a16="http://schemas.microsoft.com/office/drawing/2014/main" val="10005"/>
                  </a:ext>
                </a:extLst>
              </a:tr>
              <a:tr h="599400">
                <a:tc>
                  <a:txBody>
                    <a:bodyPr/>
                    <a:lstStyle/>
                    <a:p>
                      <a:pPr algn="just">
                        <a:lnSpc>
                          <a:spcPct val="100000"/>
                        </a:lnSpc>
                        <a:spcAft>
                          <a:spcPts val="0"/>
                        </a:spcAft>
                      </a:pPr>
                      <a:r>
                        <a:rPr lang="en-GB" sz="1800">
                          <a:effectLst/>
                          <a:latin typeface="+mj-lt"/>
                          <a:ea typeface="Times New Roman"/>
                          <a:cs typeface="Times New Roman"/>
                        </a:rPr>
                        <a:t>Directive 2008/98/EC on waste (Waste Framework Directive</a:t>
                      </a:r>
                      <a:endParaRPr lang="en-US" sz="1800">
                        <a:effectLst/>
                        <a:latin typeface="+mj-lt"/>
                        <a:ea typeface="Times New Roman"/>
                        <a:cs typeface="Times New Roman"/>
                      </a:endParaRPr>
                    </a:p>
                  </a:txBody>
                  <a:tcPr marL="68580" marR="68580" marT="0" marB="0"/>
                </a:tc>
                <a:tc>
                  <a:txBody>
                    <a:bodyPr/>
                    <a:lstStyle/>
                    <a:p>
                      <a:pPr algn="just">
                        <a:lnSpc>
                          <a:spcPct val="100000"/>
                        </a:lnSpc>
                        <a:spcAft>
                          <a:spcPts val="0"/>
                        </a:spcAft>
                      </a:pPr>
                      <a:r>
                        <a:rPr lang="en-GB" sz="1800" dirty="0">
                          <a:effectLst/>
                          <a:latin typeface="+mj-lt"/>
                          <a:ea typeface="Times New Roman"/>
                          <a:cs typeface="Times New Roman"/>
                        </a:rPr>
                        <a:t>Law no.10463/2011 ‘On integrated waste management’, </a:t>
                      </a:r>
                      <a:endParaRPr lang="en-US" sz="1800" dirty="0">
                        <a:effectLst/>
                        <a:latin typeface="+mj-lt"/>
                        <a:ea typeface="Times New Roman"/>
                        <a:cs typeface="Times New Roman"/>
                      </a:endParaRPr>
                    </a:p>
                    <a:p>
                      <a:pPr algn="just">
                        <a:lnSpc>
                          <a:spcPct val="100000"/>
                        </a:lnSpc>
                        <a:spcAft>
                          <a:spcPts val="0"/>
                        </a:spcAft>
                      </a:pPr>
                      <a:r>
                        <a:rPr lang="en-GB" sz="1800" dirty="0">
                          <a:effectLst/>
                          <a:latin typeface="+mj-lt"/>
                          <a:ea typeface="Times New Roman"/>
                          <a:cs typeface="Times New Roman"/>
                        </a:rPr>
                        <a:t>DCM no.99/2005 ‘On the adoption of the Albanian catalogue of waste classification’ (as amended)</a:t>
                      </a:r>
                      <a:r>
                        <a:rPr lang="mr-IN" sz="1800" dirty="0">
                          <a:effectLst/>
                          <a:latin typeface="+mj-lt"/>
                          <a:ea typeface="Times New Roman"/>
                          <a:cs typeface="Times New Roman"/>
                        </a:rPr>
                        <a:t>…</a:t>
                      </a:r>
                      <a:r>
                        <a:rPr lang="it-IT" sz="1800" dirty="0">
                          <a:effectLst/>
                          <a:latin typeface="+mj-lt"/>
                          <a:ea typeface="Times New Roman"/>
                          <a:cs typeface="Times New Roman"/>
                        </a:rPr>
                        <a:t>.</a:t>
                      </a:r>
                      <a:endParaRPr lang="en-US" sz="1800" dirty="0">
                        <a:effectLst/>
                        <a:latin typeface="+mj-lt"/>
                        <a:ea typeface="Times New Roman"/>
                        <a:cs typeface="Times New Roman"/>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8237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57200" y="274638"/>
            <a:ext cx="8229600" cy="778098"/>
          </a:xfrm>
        </p:spPr>
        <p:txBody>
          <a:bodyPr/>
          <a:lstStyle/>
          <a:p>
            <a:pPr algn="l" eaLnBrk="1" hangingPunct="1"/>
            <a:r>
              <a:rPr lang="en-GB" sz="4000" dirty="0">
                <a:effectLst/>
                <a:latin typeface="Calibri" panose="020F0502020204030204" pitchFamily="34" charset="0"/>
                <a:ea typeface="Calibri" panose="020F0502020204030204" pitchFamily="34" charset="0"/>
                <a:cs typeface="Times New Roman" panose="02020603050405020304" pitchFamily="18" charset="0"/>
              </a:rPr>
              <a:t>Present institutional framework</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13</a:t>
              </a:fld>
              <a:endParaRPr lang="en-US">
                <a:solidFill>
                  <a:srgbClr val="003080"/>
                </a:solidFill>
              </a:endParaRPr>
            </a:p>
          </p:txBody>
        </p:sp>
      </p:grpSp>
      <p:graphicFrame>
        <p:nvGraphicFramePr>
          <p:cNvPr id="2" name="Table 1"/>
          <p:cNvGraphicFramePr>
            <a:graphicFrameLocks noGrp="1"/>
          </p:cNvGraphicFramePr>
          <p:nvPr/>
        </p:nvGraphicFramePr>
        <p:xfrm>
          <a:off x="467544" y="1844824"/>
          <a:ext cx="8136904" cy="3474720"/>
        </p:xfrm>
        <a:graphic>
          <a:graphicData uri="http://schemas.openxmlformats.org/drawingml/2006/table">
            <a:tbl>
              <a:tblPr firstRow="1" bandRow="1">
                <a:tableStyleId>{5C22544A-7EE6-4342-B048-85BDC9FD1C3A}</a:tableStyleId>
              </a:tblPr>
              <a:tblGrid>
                <a:gridCol w="4034263">
                  <a:extLst>
                    <a:ext uri="{9D8B030D-6E8A-4147-A177-3AD203B41FA5}">
                      <a16:colId xmlns:a16="http://schemas.microsoft.com/office/drawing/2014/main" val="20000"/>
                    </a:ext>
                  </a:extLst>
                </a:gridCol>
                <a:gridCol w="4102641">
                  <a:extLst>
                    <a:ext uri="{9D8B030D-6E8A-4147-A177-3AD203B41FA5}">
                      <a16:colId xmlns:a16="http://schemas.microsoft.com/office/drawing/2014/main" val="20001"/>
                    </a:ext>
                  </a:extLst>
                </a:gridCol>
              </a:tblGrid>
              <a:tr h="297139">
                <a:tc>
                  <a:txBody>
                    <a:bodyPr/>
                    <a:lstStyle/>
                    <a:p>
                      <a:r>
                        <a:rPr lang="en-US" dirty="0"/>
                        <a:t>Methodology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t>Tentative Output</a:t>
                      </a:r>
                      <a:endParaRPr lang="en-US" sz="1800" dirty="0"/>
                    </a:p>
                  </a:txBody>
                  <a:tcPr/>
                </a:tc>
                <a:extLst>
                  <a:ext uri="{0D108BD9-81ED-4DB2-BD59-A6C34878D82A}">
                    <a16:rowId xmlns:a16="http://schemas.microsoft.com/office/drawing/2014/main" val="10000"/>
                  </a:ext>
                </a:extLst>
              </a:tr>
              <a:tr h="1786332">
                <a:tc>
                  <a:txBody>
                    <a:bodyPr/>
                    <a:lstStyle/>
                    <a:p>
                      <a:pPr lvl="0"/>
                      <a:r>
                        <a:rPr lang="en-GB" sz="1800" kern="1200" dirty="0">
                          <a:solidFill>
                            <a:schemeClr val="dk1"/>
                          </a:solidFill>
                          <a:effectLst/>
                          <a:latin typeface="+mn-lt"/>
                          <a:ea typeface="+mn-ea"/>
                          <a:cs typeface="+mn-cs"/>
                        </a:rPr>
                        <a:t>To provide an overview of the Albanian water institutional framework at central and local level, taking into account the findings of the Legal Gap Analysis report (Result 5), analysis the functions needed to implement the UWWTD and SSD: Regulatory Planning, Regulation including permitting, Monitoring, Information and reporting, Enforcement, Service Provision, Investment planning and sector sponsorship.</a:t>
                      </a:r>
                      <a:endParaRPr lang="en-US" sz="1800" kern="1200" dirty="0">
                        <a:solidFill>
                          <a:schemeClr val="dk1"/>
                        </a:solidFill>
                        <a:effectLst/>
                        <a:latin typeface="+mn-lt"/>
                        <a:ea typeface="+mn-ea"/>
                        <a:cs typeface="+mn-cs"/>
                      </a:endParaRPr>
                    </a:p>
                  </a:txBody>
                  <a:tcPr/>
                </a:tc>
                <a:tc>
                  <a:txBody>
                    <a:bodyPr/>
                    <a:lstStyle/>
                    <a:p>
                      <a:pPr lvl="0"/>
                      <a:r>
                        <a:rPr lang="en-GB" sz="1800" kern="1200" dirty="0">
                          <a:solidFill>
                            <a:schemeClr val="dk1"/>
                          </a:solidFill>
                          <a:effectLst/>
                          <a:latin typeface="+mn-lt"/>
                          <a:ea typeface="+mn-ea"/>
                          <a:cs typeface="+mn-cs"/>
                        </a:rPr>
                        <a:t>Description of the entities involved in the implementation of the UWWTD and SSD</a:t>
                      </a:r>
                      <a:endParaRPr lang="en-US"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Functional analysis of the institutional framework and its capacity to implement the UWWTD and SSD provisions</a:t>
                      </a:r>
                      <a:r>
                        <a:rPr lang="en-US" dirty="0">
                          <a:effectLst/>
                        </a:rPr>
                        <a:t> </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13551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effectLst/>
                <a:latin typeface="Calibri" panose="020F0502020204030204" pitchFamily="34" charset="0"/>
                <a:ea typeface="Calibri" panose="020F0502020204030204" pitchFamily="34" charset="0"/>
                <a:cs typeface="Times New Roman" panose="02020603050405020304" pitchFamily="18" charset="0"/>
              </a:rPr>
              <a:t>Present institutional framework</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2"/>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3"/>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14</a:t>
              </a:fld>
              <a:endParaRPr lang="en-US">
                <a:solidFill>
                  <a:srgbClr val="003080"/>
                </a:solidFill>
              </a:endParaRPr>
            </a:p>
          </p:txBody>
        </p:sp>
      </p:grpSp>
      <p:sp>
        <p:nvSpPr>
          <p:cNvPr id="18435" name="Rectangle 3"/>
          <p:cNvSpPr>
            <a:spLocks noGrp="1"/>
          </p:cNvSpPr>
          <p:nvPr>
            <p:ph type="body" idx="1"/>
          </p:nvPr>
        </p:nvSpPr>
        <p:spPr/>
        <p:txBody>
          <a:bodyPr/>
          <a:lstStyle/>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solidFill>
                <a:srgbClr val="000066"/>
              </a:solidFill>
            </a:endParaRPr>
          </a:p>
        </p:txBody>
      </p:sp>
      <p:pic>
        <p:nvPicPr>
          <p:cNvPr id="2" name="Picture 1"/>
          <p:cNvPicPr>
            <a:picLocks noChangeAspect="1"/>
          </p:cNvPicPr>
          <p:nvPr/>
        </p:nvPicPr>
        <p:blipFill>
          <a:blip r:embed="rId4"/>
          <a:stretch>
            <a:fillRect/>
          </a:stretch>
        </p:blipFill>
        <p:spPr>
          <a:xfrm>
            <a:off x="481921" y="1223347"/>
            <a:ext cx="8064896" cy="5112568"/>
          </a:xfrm>
          <a:prstGeom prst="rect">
            <a:avLst/>
          </a:prstGeom>
        </p:spPr>
      </p:pic>
    </p:spTree>
    <p:extLst>
      <p:ext uri="{BB962C8B-B14F-4D97-AF65-F5344CB8AC3E}">
        <p14:creationId xmlns:p14="http://schemas.microsoft.com/office/powerpoint/2010/main" val="1530616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effectLst/>
                <a:latin typeface="Calibri" panose="020F0502020204030204" pitchFamily="34" charset="0"/>
                <a:ea typeface="Calibri" panose="020F0502020204030204" pitchFamily="34" charset="0"/>
                <a:cs typeface="Times New Roman" panose="02020603050405020304" pitchFamily="18" charset="0"/>
              </a:rPr>
              <a:t>Current status of </a:t>
            </a:r>
            <a:r>
              <a:rPr lang="en-US" sz="4000" dirty="0">
                <a:effectLst/>
                <a:latin typeface="Calibri" panose="020F0502020204030204" pitchFamily="34" charset="0"/>
                <a:ea typeface="Calibri" panose="020F0502020204030204" pitchFamily="34" charset="0"/>
                <a:cs typeface="Times New Roman" panose="02020603050405020304" pitchFamily="18" charset="0"/>
              </a:rPr>
              <a:t>Wastewater </a:t>
            </a:r>
            <a:r>
              <a:rPr lang="en-GB" sz="4000" dirty="0">
                <a:effectLst/>
                <a:latin typeface="Calibri" panose="020F0502020204030204" pitchFamily="34" charset="0"/>
                <a:ea typeface="Calibri" panose="020F0502020204030204" pitchFamily="34" charset="0"/>
                <a:cs typeface="Times New Roman" panose="02020603050405020304" pitchFamily="18" charset="0"/>
              </a:rPr>
              <a:t>Infrastructure</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15</a:t>
              </a:fld>
              <a:endParaRPr lang="en-US">
                <a:solidFill>
                  <a:srgbClr val="003080"/>
                </a:solidFill>
              </a:endParaRPr>
            </a:p>
          </p:txBody>
        </p:sp>
      </p:grpSp>
      <p:sp>
        <p:nvSpPr>
          <p:cNvPr id="5" name="Rectangle 1">
            <a:extLst>
              <a:ext uri="{FF2B5EF4-FFF2-40B4-BE49-F238E27FC236}">
                <a16:creationId xmlns:a16="http://schemas.microsoft.com/office/drawing/2014/main" id="{6A1DAC72-313A-4560-BB33-B5A827D08422}"/>
              </a:ext>
            </a:extLst>
          </p:cNvPr>
          <p:cNvSpPr>
            <a:spLocks noChangeArrowheads="1"/>
          </p:cNvSpPr>
          <p:nvPr/>
        </p:nvSpPr>
        <p:spPr bwMode="auto">
          <a:xfrm flipV="1">
            <a:off x="306636" y="2437649"/>
            <a:ext cx="945782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e-AT" altLang="de-DE" sz="1800" b="0" i="0" u="none" strike="noStrike" cap="none" normalizeH="0" baseline="0">
                <a:ln>
                  <a:noFill/>
                </a:ln>
                <a:solidFill>
                  <a:schemeClr val="tx1"/>
                </a:solidFill>
                <a:effectLst/>
                <a:latin typeface="Arial" panose="020B0604020202020204" pitchFamily="34" charset="0"/>
              </a:rPr>
            </a:br>
            <a:endParaRPr kumimoji="0" lang="de-AT" altLang="de-DE" sz="1800" b="0" i="0" u="none" strike="noStrike" cap="none" normalizeH="0" baseline="0">
              <a:ln>
                <a:noFill/>
              </a:ln>
              <a:solidFill>
                <a:schemeClr val="tx1"/>
              </a:solidFill>
              <a:effectLst/>
              <a:latin typeface="Arial" panose="020B0604020202020204" pitchFamily="34" charset="0"/>
            </a:endParaRPr>
          </a:p>
        </p:txBody>
      </p:sp>
      <p:sp>
        <p:nvSpPr>
          <p:cNvPr id="9" name="Rectangle 3">
            <a:extLst>
              <a:ext uri="{FF2B5EF4-FFF2-40B4-BE49-F238E27FC236}">
                <a16:creationId xmlns:a16="http://schemas.microsoft.com/office/drawing/2014/main" id="{443D6097-71E3-4A8A-AF67-956DAF06BD22}"/>
              </a:ext>
            </a:extLst>
          </p:cNvPr>
          <p:cNvSpPr txBox="1">
            <a:spLocks/>
          </p:cNvSpPr>
          <p:nvPr/>
        </p:nvSpPr>
        <p:spPr bwMode="auto">
          <a:xfrm>
            <a:off x="643642" y="1417638"/>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rgbClr val="003080"/>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003080"/>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003080"/>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447675">
              <a:spcBef>
                <a:spcPts val="0"/>
              </a:spcBef>
              <a:spcAft>
                <a:spcPts val="0"/>
              </a:spcAft>
              <a:buFont typeface="Arial" charset="0"/>
              <a:buNone/>
            </a:pP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Font typeface="+mj-lt"/>
              <a:buAutoNum type="arabicPeriod"/>
            </a:pPr>
            <a:r>
              <a:rPr lang="en-GB" sz="2400"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Delineation of Agglomerations</a:t>
            </a:r>
          </a:p>
          <a:p>
            <a:pPr>
              <a:lnSpc>
                <a:spcPct val="107000"/>
              </a:lnSpc>
              <a:spcAft>
                <a:spcPts val="800"/>
              </a:spcAft>
              <a:buFont typeface="+mj-lt"/>
              <a:buAutoNum type="arabicPeriod"/>
            </a:pP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Delineation of sensitive areas</a:t>
            </a:r>
            <a:endParaRPr lang="en-GB" sz="2400"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buFont typeface="+mj-lt"/>
              <a:buAutoNum type="arabicPeriod"/>
            </a:pP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Status of wastewater collection infrastructure </a:t>
            </a:r>
          </a:p>
          <a:p>
            <a:pPr>
              <a:lnSpc>
                <a:spcPct val="107000"/>
              </a:lnSpc>
              <a:spcAft>
                <a:spcPts val="800"/>
              </a:spcAft>
              <a:buFont typeface="+mj-lt"/>
              <a:buAutoNum type="arabicPeriod"/>
            </a:pPr>
            <a:r>
              <a:rPr lang="en-GB" sz="2400"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Status of wastewater treatment infrastructure</a:t>
            </a:r>
            <a:endParaRPr lang="de-AT" sz="2400"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Aft>
                <a:spcPts val="800"/>
              </a:spcAft>
              <a:buNone/>
            </a:pPr>
            <a:endParaRPr lang="de-AT" sz="1400" b="1" i="1"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de-AT" sz="1800" b="1"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US" dirty="0">
              <a:solidFill>
                <a:srgbClr val="000066"/>
              </a:solidFill>
            </a:endParaRPr>
          </a:p>
        </p:txBody>
      </p:sp>
    </p:spTree>
    <p:extLst>
      <p:ext uri="{BB962C8B-B14F-4D97-AF65-F5344CB8AC3E}">
        <p14:creationId xmlns:p14="http://schemas.microsoft.com/office/powerpoint/2010/main" val="893776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r>
              <a:rPr lang="en-GB" sz="4000" dirty="0">
                <a:latin typeface="Calibri" panose="020F0502020204030204" pitchFamily="34" charset="0"/>
                <a:cs typeface="Times New Roman" panose="02020603050405020304" pitchFamily="18" charset="0"/>
              </a:rPr>
              <a:t>Delineation of Agglomerations</a:t>
            </a:r>
            <a:endParaRPr lang="en-US" sz="4000" dirty="0"/>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16</a:t>
              </a:fld>
              <a:endParaRPr lang="en-US">
                <a:solidFill>
                  <a:srgbClr val="003080"/>
                </a:solidFill>
              </a:endParaRPr>
            </a:p>
          </p:txBody>
        </p:sp>
      </p:grpSp>
      <p:sp>
        <p:nvSpPr>
          <p:cNvPr id="5" name="Rectangle 1">
            <a:extLst>
              <a:ext uri="{FF2B5EF4-FFF2-40B4-BE49-F238E27FC236}">
                <a16:creationId xmlns:a16="http://schemas.microsoft.com/office/drawing/2014/main" id="{6A1DAC72-313A-4560-BB33-B5A827D08422}"/>
              </a:ext>
            </a:extLst>
          </p:cNvPr>
          <p:cNvSpPr>
            <a:spLocks noChangeArrowheads="1"/>
          </p:cNvSpPr>
          <p:nvPr/>
        </p:nvSpPr>
        <p:spPr bwMode="auto">
          <a:xfrm flipV="1">
            <a:off x="306636" y="2437649"/>
            <a:ext cx="9457829"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e-AT" altLang="de-DE" sz="1800" b="0" i="0" u="none" strike="noStrike" cap="none" normalizeH="0" baseline="0">
                <a:ln>
                  <a:noFill/>
                </a:ln>
                <a:solidFill>
                  <a:schemeClr val="tx1"/>
                </a:solidFill>
                <a:effectLst/>
                <a:latin typeface="Arial" panose="020B0604020202020204" pitchFamily="34" charset="0"/>
              </a:rPr>
            </a:br>
            <a:endParaRPr kumimoji="0" lang="de-AT" altLang="de-DE" sz="1800" b="0" i="0" u="none" strike="noStrike" cap="none" normalizeH="0" baseline="0">
              <a:ln>
                <a:noFill/>
              </a:ln>
              <a:solidFill>
                <a:schemeClr val="tx1"/>
              </a:solidFill>
              <a:effectLst/>
              <a:latin typeface="Arial" panose="020B0604020202020204" pitchFamily="34" charset="0"/>
            </a:endParaRPr>
          </a:p>
        </p:txBody>
      </p:sp>
      <p:pic>
        <p:nvPicPr>
          <p:cNvPr id="10" name="Grafik 9">
            <a:extLst>
              <a:ext uri="{FF2B5EF4-FFF2-40B4-BE49-F238E27FC236}">
                <a16:creationId xmlns:a16="http://schemas.microsoft.com/office/drawing/2014/main" id="{A88C165A-FA4F-46D4-BE8C-33F0117A94D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747" t="3001" r="10528" b="4097"/>
          <a:stretch/>
        </p:blipFill>
        <p:spPr bwMode="auto">
          <a:xfrm>
            <a:off x="489889" y="1135410"/>
            <a:ext cx="2559050" cy="5039965"/>
          </a:xfrm>
          <a:prstGeom prst="rect">
            <a:avLst/>
          </a:prstGeom>
          <a:noFill/>
          <a:ln>
            <a:noFill/>
          </a:ln>
        </p:spPr>
      </p:pic>
      <p:pic>
        <p:nvPicPr>
          <p:cNvPr id="11" name="Grafik 10">
            <a:extLst>
              <a:ext uri="{FF2B5EF4-FFF2-40B4-BE49-F238E27FC236}">
                <a16:creationId xmlns:a16="http://schemas.microsoft.com/office/drawing/2014/main" id="{6558E54F-DE3E-4FBE-AEE4-5767D64019F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7307" t="7612" r="20241"/>
          <a:stretch/>
        </p:blipFill>
        <p:spPr bwMode="auto">
          <a:xfrm>
            <a:off x="3081628" y="1135410"/>
            <a:ext cx="4676931" cy="4796790"/>
          </a:xfrm>
          <a:prstGeom prst="rect">
            <a:avLst/>
          </a:prstGeom>
          <a:noFill/>
          <a:ln>
            <a:solidFill>
              <a:schemeClr val="tx1"/>
            </a:solidFill>
          </a:ln>
          <a:extLst>
            <a:ext uri="{53640926-AAD7-44D8-BBD7-CCE9431645EC}">
              <a14:shadowObscured xmlns:a14="http://schemas.microsoft.com/office/drawing/2010/main"/>
            </a:ext>
          </a:extLst>
        </p:spPr>
      </p:pic>
      <p:pic>
        <p:nvPicPr>
          <p:cNvPr id="12" name="Grafik 11">
            <a:extLst>
              <a:ext uri="{FF2B5EF4-FFF2-40B4-BE49-F238E27FC236}">
                <a16:creationId xmlns:a16="http://schemas.microsoft.com/office/drawing/2014/main" id="{4989557F-690E-46F2-8029-926C43C24E2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4750" t="33117" r="44924" b="52412"/>
          <a:stretch/>
        </p:blipFill>
        <p:spPr bwMode="auto">
          <a:xfrm>
            <a:off x="2972059" y="4390016"/>
            <a:ext cx="2238332" cy="2252454"/>
          </a:xfrm>
          <a:prstGeom prst="rect">
            <a:avLst/>
          </a:prstGeom>
          <a:noFill/>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59355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nSpc>
                <a:spcPct val="107000"/>
              </a:lnSpc>
              <a:spcAft>
                <a:spcPts val="800"/>
              </a:spcAft>
            </a:pPr>
            <a:r>
              <a:rPr lang="en-GB" sz="4000"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Delineation of Agglomerations</a:t>
            </a:r>
            <a:endParaRPr lang="de-AT" sz="4000"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17</a:t>
              </a:fld>
              <a:endParaRPr lang="en-US">
                <a:solidFill>
                  <a:srgbClr val="003080"/>
                </a:solidFill>
              </a:endParaRPr>
            </a:p>
          </p:txBody>
        </p:sp>
      </p:grpSp>
      <p:sp>
        <p:nvSpPr>
          <p:cNvPr id="5" name="Rectangle 1">
            <a:extLst>
              <a:ext uri="{FF2B5EF4-FFF2-40B4-BE49-F238E27FC236}">
                <a16:creationId xmlns:a16="http://schemas.microsoft.com/office/drawing/2014/main" id="{6A1DAC72-313A-4560-BB33-B5A827D08422}"/>
              </a:ext>
            </a:extLst>
          </p:cNvPr>
          <p:cNvSpPr>
            <a:spLocks noChangeArrowheads="1"/>
          </p:cNvSpPr>
          <p:nvPr/>
        </p:nvSpPr>
        <p:spPr bwMode="auto">
          <a:xfrm flipV="1">
            <a:off x="306636" y="2437649"/>
            <a:ext cx="945782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e-AT" altLang="de-DE" sz="1800" b="0" i="0" u="none" strike="noStrike" cap="none" normalizeH="0" baseline="0">
                <a:ln>
                  <a:noFill/>
                </a:ln>
                <a:solidFill>
                  <a:schemeClr val="tx1"/>
                </a:solidFill>
                <a:effectLst/>
                <a:latin typeface="Arial" panose="020B0604020202020204" pitchFamily="34" charset="0"/>
              </a:rPr>
            </a:br>
            <a:endParaRPr kumimoji="0" lang="de-AT" altLang="de-DE"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elle 7">
            <a:extLst>
              <a:ext uri="{FF2B5EF4-FFF2-40B4-BE49-F238E27FC236}">
                <a16:creationId xmlns:a16="http://schemas.microsoft.com/office/drawing/2014/main" id="{1C80FE8B-9DE3-4981-AF29-05516DC574DA}"/>
              </a:ext>
            </a:extLst>
          </p:cNvPr>
          <p:cNvGraphicFramePr>
            <a:graphicFrameLocks noGrp="1"/>
          </p:cNvGraphicFramePr>
          <p:nvPr>
            <p:extLst>
              <p:ext uri="{D42A27DB-BD31-4B8C-83A1-F6EECF244321}">
                <p14:modId xmlns:p14="http://schemas.microsoft.com/office/powerpoint/2010/main" val="3469324211"/>
              </p:ext>
            </p:extLst>
          </p:nvPr>
        </p:nvGraphicFramePr>
        <p:xfrm>
          <a:off x="307646" y="1916832"/>
          <a:ext cx="8530728" cy="3962124"/>
        </p:xfrm>
        <a:graphic>
          <a:graphicData uri="http://schemas.openxmlformats.org/drawingml/2006/table">
            <a:tbl>
              <a:tblPr firstRow="1" firstCol="1" bandRow="1">
                <a:tableStyleId>{5C22544A-7EE6-4342-B048-85BDC9FD1C3A}</a:tableStyleId>
              </a:tblPr>
              <a:tblGrid>
                <a:gridCol w="1419513">
                  <a:extLst>
                    <a:ext uri="{9D8B030D-6E8A-4147-A177-3AD203B41FA5}">
                      <a16:colId xmlns:a16="http://schemas.microsoft.com/office/drawing/2014/main" val="2724088372"/>
                    </a:ext>
                  </a:extLst>
                </a:gridCol>
                <a:gridCol w="516962">
                  <a:extLst>
                    <a:ext uri="{9D8B030D-6E8A-4147-A177-3AD203B41FA5}">
                      <a16:colId xmlns:a16="http://schemas.microsoft.com/office/drawing/2014/main" val="4063544924"/>
                    </a:ext>
                  </a:extLst>
                </a:gridCol>
                <a:gridCol w="612506">
                  <a:extLst>
                    <a:ext uri="{9D8B030D-6E8A-4147-A177-3AD203B41FA5}">
                      <a16:colId xmlns:a16="http://schemas.microsoft.com/office/drawing/2014/main" val="49236532"/>
                    </a:ext>
                  </a:extLst>
                </a:gridCol>
                <a:gridCol w="1112408">
                  <a:extLst>
                    <a:ext uri="{9D8B030D-6E8A-4147-A177-3AD203B41FA5}">
                      <a16:colId xmlns:a16="http://schemas.microsoft.com/office/drawing/2014/main" val="2977486665"/>
                    </a:ext>
                  </a:extLst>
                </a:gridCol>
                <a:gridCol w="1218188">
                  <a:extLst>
                    <a:ext uri="{9D8B030D-6E8A-4147-A177-3AD203B41FA5}">
                      <a16:colId xmlns:a16="http://schemas.microsoft.com/office/drawing/2014/main" val="179353185"/>
                    </a:ext>
                  </a:extLst>
                </a:gridCol>
                <a:gridCol w="1066341">
                  <a:extLst>
                    <a:ext uri="{9D8B030D-6E8A-4147-A177-3AD203B41FA5}">
                      <a16:colId xmlns:a16="http://schemas.microsoft.com/office/drawing/2014/main" val="315724809"/>
                    </a:ext>
                  </a:extLst>
                </a:gridCol>
                <a:gridCol w="1035630">
                  <a:extLst>
                    <a:ext uri="{9D8B030D-6E8A-4147-A177-3AD203B41FA5}">
                      <a16:colId xmlns:a16="http://schemas.microsoft.com/office/drawing/2014/main" val="3210164205"/>
                    </a:ext>
                  </a:extLst>
                </a:gridCol>
                <a:gridCol w="887196">
                  <a:extLst>
                    <a:ext uri="{9D8B030D-6E8A-4147-A177-3AD203B41FA5}">
                      <a16:colId xmlns:a16="http://schemas.microsoft.com/office/drawing/2014/main" val="2891778651"/>
                    </a:ext>
                  </a:extLst>
                </a:gridCol>
                <a:gridCol w="661984">
                  <a:extLst>
                    <a:ext uri="{9D8B030D-6E8A-4147-A177-3AD203B41FA5}">
                      <a16:colId xmlns:a16="http://schemas.microsoft.com/office/drawing/2014/main" val="588903648"/>
                    </a:ext>
                  </a:extLst>
                </a:gridCol>
              </a:tblGrid>
              <a:tr h="434689">
                <a:tc>
                  <a:txBody>
                    <a:bodyPr/>
                    <a:lstStyle/>
                    <a:p>
                      <a:pPr algn="ctr">
                        <a:lnSpc>
                          <a:spcPct val="120000"/>
                        </a:lnSpc>
                        <a:spcAft>
                          <a:spcPts val="600"/>
                        </a:spcAft>
                      </a:pPr>
                      <a:r>
                        <a:rPr lang="en-GB" sz="1600" dirty="0">
                          <a:effectLst/>
                        </a:rPr>
                        <a:t>Category of agglomeration size</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lnSpc>
                          <a:spcPct val="120000"/>
                        </a:lnSpc>
                        <a:spcAft>
                          <a:spcPts val="600"/>
                        </a:spcAft>
                      </a:pPr>
                      <a:r>
                        <a:rPr lang="en-GB" sz="1600" dirty="0">
                          <a:effectLst/>
                        </a:rPr>
                        <a:t>Number of agglomerations</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de-AT"/>
                    </a:p>
                  </a:txBody>
                  <a:tcPr/>
                </a:tc>
                <a:tc>
                  <a:txBody>
                    <a:bodyPr/>
                    <a:lstStyle/>
                    <a:p>
                      <a:pPr algn="ctr">
                        <a:lnSpc>
                          <a:spcPct val="120000"/>
                        </a:lnSpc>
                        <a:spcAft>
                          <a:spcPts val="600"/>
                        </a:spcAft>
                      </a:pPr>
                      <a:r>
                        <a:rPr lang="en-GB" sz="1600">
                          <a:effectLst/>
                        </a:rPr>
                        <a:t>Total WW load generated 2020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Total WW load generated 2050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lnSpc>
                          <a:spcPct val="120000"/>
                        </a:lnSpc>
                        <a:spcAft>
                          <a:spcPts val="600"/>
                        </a:spcAft>
                      </a:pPr>
                      <a:r>
                        <a:rPr lang="en-GB" sz="1600">
                          <a:effectLst/>
                        </a:rPr>
                        <a:t>Maximum WW load generated (2020-2050)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de-AT"/>
                    </a:p>
                  </a:txBody>
                  <a:tcPr/>
                </a:tc>
                <a:tc gridSpan="2">
                  <a:txBody>
                    <a:bodyPr/>
                    <a:lstStyle/>
                    <a:p>
                      <a:pPr algn="ctr">
                        <a:lnSpc>
                          <a:spcPct val="120000"/>
                        </a:lnSpc>
                        <a:spcAft>
                          <a:spcPts val="600"/>
                        </a:spcAft>
                      </a:pPr>
                      <a:r>
                        <a:rPr lang="en-GB" sz="1600">
                          <a:effectLst/>
                        </a:rPr>
                        <a:t>Agglomerations in sensitve areas </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de-AT"/>
                    </a:p>
                  </a:txBody>
                  <a:tcPr/>
                </a:tc>
                <a:extLst>
                  <a:ext uri="{0D108BD9-81ED-4DB2-BD59-A6C34878D82A}">
                    <a16:rowId xmlns:a16="http://schemas.microsoft.com/office/drawing/2014/main" val="1227296115"/>
                  </a:ext>
                </a:extLst>
              </a:tr>
              <a:tr h="280699">
                <a:tc>
                  <a:txBody>
                    <a:bodyPr/>
                    <a:lstStyle/>
                    <a:p>
                      <a:pPr algn="ctr">
                        <a:lnSpc>
                          <a:spcPct val="120000"/>
                        </a:lnSpc>
                        <a:spcAft>
                          <a:spcPts val="600"/>
                        </a:spcAft>
                      </a:pPr>
                      <a:r>
                        <a:rPr lang="en-GB" sz="1600">
                          <a:effectLst/>
                        </a:rPr>
                        <a:t>Max P.E. </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PE60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PE60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PE60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number</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69594743"/>
                  </a:ext>
                </a:extLst>
              </a:tr>
              <a:tr h="280699">
                <a:tc>
                  <a:txBody>
                    <a:bodyPr/>
                    <a:lstStyle/>
                    <a:p>
                      <a:pPr algn="ctr">
                        <a:lnSpc>
                          <a:spcPct val="120000"/>
                        </a:lnSpc>
                        <a:spcAft>
                          <a:spcPts val="600"/>
                        </a:spcAft>
                      </a:pPr>
                      <a:r>
                        <a:rPr lang="en-GB" sz="1600">
                          <a:effectLst/>
                        </a:rPr>
                        <a:t>below 1,000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6</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4%</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4,050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3,062</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4,050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6</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45134800"/>
                  </a:ext>
                </a:extLst>
              </a:tr>
              <a:tr h="280699">
                <a:tc>
                  <a:txBody>
                    <a:bodyPr/>
                    <a:lstStyle/>
                    <a:p>
                      <a:pPr algn="ctr">
                        <a:lnSpc>
                          <a:spcPct val="120000"/>
                        </a:lnSpc>
                        <a:spcAft>
                          <a:spcPts val="600"/>
                        </a:spcAft>
                      </a:pPr>
                      <a:r>
                        <a:rPr lang="en-GB" sz="1600">
                          <a:effectLst/>
                        </a:rPr>
                        <a:t>1,001- 2,000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31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19%</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46,248</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37,521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46,684</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19</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61%</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3639368"/>
                  </a:ext>
                </a:extLst>
              </a:tr>
              <a:tr h="280699">
                <a:tc>
                  <a:txBody>
                    <a:bodyPr/>
                    <a:lstStyle/>
                    <a:p>
                      <a:pPr algn="ctr">
                        <a:lnSpc>
                          <a:spcPct val="120000"/>
                        </a:lnSpc>
                        <a:spcAft>
                          <a:spcPts val="600"/>
                        </a:spcAft>
                      </a:pPr>
                      <a:r>
                        <a:rPr lang="en-GB" sz="1600">
                          <a:effectLst/>
                        </a:rPr>
                        <a:t>2,001- 5,000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67</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41%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199,147</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169,628</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204,204</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5%</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47</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70%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99275410"/>
                  </a:ext>
                </a:extLst>
              </a:tr>
              <a:tr h="280699">
                <a:tc>
                  <a:txBody>
                    <a:bodyPr/>
                    <a:lstStyle/>
                    <a:p>
                      <a:pPr algn="ctr">
                        <a:lnSpc>
                          <a:spcPct val="120000"/>
                        </a:lnSpc>
                        <a:spcAft>
                          <a:spcPts val="600"/>
                        </a:spcAft>
                      </a:pPr>
                      <a:r>
                        <a:rPr lang="en-GB" sz="1600">
                          <a:effectLst/>
                        </a:rPr>
                        <a:t>5,001-10,000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27</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16%</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166,086</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150,548</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175,333</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5%</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15</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56%</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5490647"/>
                  </a:ext>
                </a:extLst>
              </a:tr>
              <a:tr h="280699">
                <a:tc>
                  <a:txBody>
                    <a:bodyPr/>
                    <a:lstStyle/>
                    <a:p>
                      <a:pPr algn="ctr">
                        <a:lnSpc>
                          <a:spcPct val="120000"/>
                        </a:lnSpc>
                        <a:spcAft>
                          <a:spcPts val="600"/>
                        </a:spcAft>
                      </a:pPr>
                      <a:r>
                        <a:rPr lang="en-GB" sz="1600">
                          <a:effectLst/>
                        </a:rPr>
                        <a:t>10,001-50,000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21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13%</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390,959</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341,735</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403,745</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10%</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15</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71%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50134210"/>
                  </a:ext>
                </a:extLst>
              </a:tr>
              <a:tr h="280699">
                <a:tc>
                  <a:txBody>
                    <a:bodyPr/>
                    <a:lstStyle/>
                    <a:p>
                      <a:pPr algn="ctr">
                        <a:lnSpc>
                          <a:spcPct val="120000"/>
                        </a:lnSpc>
                        <a:spcAft>
                          <a:spcPts val="600"/>
                        </a:spcAft>
                      </a:pPr>
                      <a:r>
                        <a:rPr lang="en-GB" sz="1600" dirty="0">
                          <a:effectLst/>
                        </a:rPr>
                        <a:t>50,001-100,000</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5</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365,030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382,367</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398,661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10%</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4</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80%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2149843"/>
                  </a:ext>
                </a:extLst>
              </a:tr>
              <a:tr h="280699">
                <a:tc>
                  <a:txBody>
                    <a:bodyPr/>
                    <a:lstStyle/>
                    <a:p>
                      <a:pPr algn="ctr">
                        <a:lnSpc>
                          <a:spcPct val="120000"/>
                        </a:lnSpc>
                        <a:spcAft>
                          <a:spcPts val="600"/>
                        </a:spcAft>
                      </a:pPr>
                      <a:r>
                        <a:rPr lang="en-GB" sz="1600">
                          <a:effectLst/>
                        </a:rPr>
                        <a:t>above 100,000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a:effectLst/>
                        </a:rPr>
                        <a:t>8</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5%</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2,297,692</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2,625,423</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2,660,126</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68%</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5</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63%</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72236464"/>
                  </a:ext>
                </a:extLst>
              </a:tr>
              <a:tr h="280699">
                <a:tc>
                  <a:txBody>
                    <a:bodyPr/>
                    <a:lstStyle/>
                    <a:p>
                      <a:pPr algn="ctr">
                        <a:lnSpc>
                          <a:spcPct val="120000"/>
                        </a:lnSpc>
                        <a:spcAft>
                          <a:spcPts val="600"/>
                        </a:spcAft>
                      </a:pPr>
                      <a:r>
                        <a:rPr lang="en-GB" sz="1600" dirty="0">
                          <a:effectLst/>
                        </a:rPr>
                        <a:t>Total</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20000"/>
                        </a:lnSpc>
                        <a:spcAft>
                          <a:spcPts val="600"/>
                        </a:spcAft>
                      </a:pPr>
                      <a:r>
                        <a:rPr lang="en-GB" sz="1600" dirty="0">
                          <a:effectLst/>
                        </a:rPr>
                        <a:t>165</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3,469,211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3,710,284</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3,892,803</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100%</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a:effectLst/>
                        </a:rPr>
                        <a:t>111</a:t>
                      </a:r>
                      <a:endParaRPr lang="de-AT"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Aft>
                          <a:spcPts val="600"/>
                        </a:spcAft>
                      </a:pPr>
                      <a:r>
                        <a:rPr lang="en-GB" sz="1600" dirty="0">
                          <a:effectLst/>
                        </a:rPr>
                        <a:t>67%</a:t>
                      </a:r>
                      <a:endParaRPr lang="de-AT"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8832233"/>
                  </a:ext>
                </a:extLst>
              </a:tr>
            </a:tbl>
          </a:graphicData>
        </a:graphic>
      </p:graphicFrame>
      <p:sp>
        <p:nvSpPr>
          <p:cNvPr id="9" name="Rectangle 4">
            <a:extLst>
              <a:ext uri="{FF2B5EF4-FFF2-40B4-BE49-F238E27FC236}">
                <a16:creationId xmlns:a16="http://schemas.microsoft.com/office/drawing/2014/main" id="{92D72F6D-B678-49B2-9245-73D81198E37F}"/>
              </a:ext>
            </a:extLst>
          </p:cNvPr>
          <p:cNvSpPr>
            <a:spLocks noChangeArrowheads="1"/>
          </p:cNvSpPr>
          <p:nvPr/>
        </p:nvSpPr>
        <p:spPr bwMode="auto">
          <a:xfrm rot="687361">
            <a:off x="620465" y="22026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e-AT" altLang="de-DE" sz="1800" b="0" i="0" u="none" strike="noStrike" cap="none" normalizeH="0" baseline="0">
                <a:ln>
                  <a:noFill/>
                </a:ln>
                <a:solidFill>
                  <a:schemeClr val="tx1"/>
                </a:solidFill>
                <a:effectLst/>
                <a:latin typeface="Arial" panose="020B0604020202020204" pitchFamily="34" charset="0"/>
              </a:rPr>
            </a:br>
            <a:endParaRPr kumimoji="0" lang="de-AT" altLang="de-DE" sz="1800" b="0" i="0" u="none" strike="noStrike" cap="none" normalizeH="0" baseline="0">
              <a:ln>
                <a:noFill/>
              </a:ln>
              <a:solidFill>
                <a:schemeClr val="tx1"/>
              </a:solidFill>
              <a:effectLst/>
              <a:latin typeface="Arial" panose="020B0604020202020204" pitchFamily="34" charset="0"/>
            </a:endParaRPr>
          </a:p>
        </p:txBody>
      </p:sp>
      <p:sp>
        <p:nvSpPr>
          <p:cNvPr id="11" name="Rectangle 6">
            <a:extLst>
              <a:ext uri="{FF2B5EF4-FFF2-40B4-BE49-F238E27FC236}">
                <a16:creationId xmlns:a16="http://schemas.microsoft.com/office/drawing/2014/main" id="{FA132BFC-C64D-45F9-94FC-7CE85D8EABF3}"/>
              </a:ext>
            </a:extLst>
          </p:cNvPr>
          <p:cNvSpPr>
            <a:spLocks noChangeArrowheads="1"/>
          </p:cNvSpPr>
          <p:nvPr/>
        </p:nvSpPr>
        <p:spPr bwMode="auto">
          <a:xfrm rot="687361">
            <a:off x="5052843" y="2314538"/>
            <a:ext cx="27924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3000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5"/>
              </a:rPr>
              <a:t>[</a:t>
            </a:r>
            <a:r>
              <a:rPr kumimoji="0" lang="en-GB" altLang="de-DE" sz="1000" b="0" i="0" u="none" strike="noStrike" cap="none" normalizeH="0" baseline="3000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5"/>
              </a:rPr>
              <a:t>1]</a:t>
            </a:r>
            <a:endParaRPr kumimoji="0" lang="en-GB" altLang="de-DE" sz="1800" b="0" i="0" u="none" strike="noStrike" cap="none" normalizeH="0" baseline="0" dirty="0">
              <a:ln>
                <a:noFill/>
              </a:ln>
              <a:solidFill>
                <a:schemeClr val="tx1"/>
              </a:solidFill>
              <a:effectLst/>
              <a:latin typeface="Arial" panose="020B0604020202020204" pitchFamily="34" charset="0"/>
            </a:endParaRPr>
          </a:p>
        </p:txBody>
      </p:sp>
      <p:sp>
        <p:nvSpPr>
          <p:cNvPr id="18" name="Textfeld 17">
            <a:extLst>
              <a:ext uri="{FF2B5EF4-FFF2-40B4-BE49-F238E27FC236}">
                <a16:creationId xmlns:a16="http://schemas.microsoft.com/office/drawing/2014/main" id="{81DA8E2D-8346-4F43-B27C-1965327EA6D5}"/>
              </a:ext>
            </a:extLst>
          </p:cNvPr>
          <p:cNvSpPr txBox="1"/>
          <p:nvPr/>
        </p:nvSpPr>
        <p:spPr>
          <a:xfrm>
            <a:off x="374159" y="1439975"/>
            <a:ext cx="8386157" cy="369332"/>
          </a:xfrm>
          <a:prstGeom prst="rect">
            <a:avLst/>
          </a:prstGeom>
          <a:noFill/>
        </p:spPr>
        <p:txBody>
          <a:bodyPr wrap="square">
            <a:spAutoFit/>
          </a:bodyPr>
          <a:lstStyle/>
          <a:p>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Waste water load generated by category of agglomeration size</a:t>
            </a:r>
            <a:endParaRPr lang="de-AT" dirty="0"/>
          </a:p>
        </p:txBody>
      </p:sp>
    </p:spTree>
    <p:extLst>
      <p:ext uri="{BB962C8B-B14F-4D97-AF65-F5344CB8AC3E}">
        <p14:creationId xmlns:p14="http://schemas.microsoft.com/office/powerpoint/2010/main" val="3144489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gn="l" eaLnBrk="1" hangingPunct="1">
              <a:lnSpc>
                <a:spcPct val="107000"/>
              </a:lnSpc>
            </a:pPr>
            <a:r>
              <a:rPr lang="en-GB" sz="4000" dirty="0">
                <a:latin typeface="Calibri" panose="020F0502020204030204" pitchFamily="34" charset="0"/>
                <a:cs typeface="Times New Roman" panose="02020603050405020304" pitchFamily="18" charset="0"/>
              </a:rPr>
              <a:t>Delineation of Sensitive Areas</a:t>
            </a:r>
            <a:endParaRPr lang="de-AT" sz="4000" dirty="0">
              <a:latin typeface="Calibri" panose="020F0502020204030204" pitchFamily="34"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18</a:t>
              </a:fld>
              <a:endParaRPr lang="en-US">
                <a:solidFill>
                  <a:srgbClr val="003080"/>
                </a:solidFill>
              </a:endParaRPr>
            </a:p>
          </p:txBody>
        </p:sp>
      </p:grpSp>
      <p:pic>
        <p:nvPicPr>
          <p:cNvPr id="10" name="Picture 1311516962" descr="Map&#10;&#10;Description automatically generated">
            <a:extLst>
              <a:ext uri="{FF2B5EF4-FFF2-40B4-BE49-F238E27FC236}">
                <a16:creationId xmlns:a16="http://schemas.microsoft.com/office/drawing/2014/main" id="{AAE3BC25-6807-4912-9A8E-85601EC735C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22123" t="6286" r="14850" b="6286"/>
          <a:stretch/>
        </p:blipFill>
        <p:spPr>
          <a:xfrm>
            <a:off x="1316038" y="1059898"/>
            <a:ext cx="2967930" cy="5821709"/>
          </a:xfrm>
          <a:prstGeom prst="rect">
            <a:avLst/>
          </a:prstGeom>
        </p:spPr>
      </p:pic>
      <p:sp>
        <p:nvSpPr>
          <p:cNvPr id="5" name="Rectangle 1">
            <a:extLst>
              <a:ext uri="{FF2B5EF4-FFF2-40B4-BE49-F238E27FC236}">
                <a16:creationId xmlns:a16="http://schemas.microsoft.com/office/drawing/2014/main" id="{32B9AF98-83C2-46D8-AD47-160EE8B68E9C}"/>
              </a:ext>
            </a:extLst>
          </p:cNvPr>
          <p:cNvSpPr>
            <a:spLocks noChangeArrowheads="1"/>
          </p:cNvSpPr>
          <p:nvPr/>
        </p:nvSpPr>
        <p:spPr bwMode="auto">
          <a:xfrm>
            <a:off x="4005887" y="126876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e-AT" altLang="de-DE" sz="1800" b="0" i="0" u="none" strike="noStrike" cap="none" normalizeH="0" baseline="0">
                <a:ln>
                  <a:noFill/>
                </a:ln>
                <a:solidFill>
                  <a:schemeClr val="tx1"/>
                </a:solidFill>
                <a:effectLst/>
                <a:latin typeface="Arial" panose="020B0604020202020204" pitchFamily="34" charset="0"/>
              </a:rPr>
            </a:br>
            <a:endParaRPr kumimoji="0" lang="de-AT" altLang="de-DE"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elle 7">
            <a:extLst>
              <a:ext uri="{FF2B5EF4-FFF2-40B4-BE49-F238E27FC236}">
                <a16:creationId xmlns:a16="http://schemas.microsoft.com/office/drawing/2014/main" id="{795E4A0D-11DA-41C2-B362-52AF1858B833}"/>
              </a:ext>
            </a:extLst>
          </p:cNvPr>
          <p:cNvGraphicFramePr>
            <a:graphicFrameLocks noGrp="1"/>
          </p:cNvGraphicFramePr>
          <p:nvPr>
            <p:extLst>
              <p:ext uri="{D42A27DB-BD31-4B8C-83A1-F6EECF244321}">
                <p14:modId xmlns:p14="http://schemas.microsoft.com/office/powerpoint/2010/main" val="3905240444"/>
              </p:ext>
            </p:extLst>
          </p:nvPr>
        </p:nvGraphicFramePr>
        <p:xfrm>
          <a:off x="4760211" y="1059898"/>
          <a:ext cx="2790521" cy="5364121"/>
        </p:xfrm>
        <a:graphic>
          <a:graphicData uri="http://schemas.openxmlformats.org/drawingml/2006/table">
            <a:tbl>
              <a:tblPr firstRow="1" firstCol="1" bandRow="1">
                <a:tableStyleId>{5C22544A-7EE6-4342-B048-85BDC9FD1C3A}</a:tableStyleId>
              </a:tblPr>
              <a:tblGrid>
                <a:gridCol w="2790521">
                  <a:extLst>
                    <a:ext uri="{9D8B030D-6E8A-4147-A177-3AD203B41FA5}">
                      <a16:colId xmlns:a16="http://schemas.microsoft.com/office/drawing/2014/main" val="3283236718"/>
                    </a:ext>
                  </a:extLst>
                </a:gridCol>
              </a:tblGrid>
              <a:tr h="346150">
                <a:tc>
                  <a:txBody>
                    <a:bodyPr/>
                    <a:lstStyle/>
                    <a:p>
                      <a:pPr algn="ctr">
                        <a:lnSpc>
                          <a:spcPct val="120000"/>
                        </a:lnSpc>
                        <a:spcAft>
                          <a:spcPts val="600"/>
                        </a:spcAft>
                      </a:pPr>
                      <a:r>
                        <a:rPr lang="en-GB" sz="1400" dirty="0">
                          <a:effectLst/>
                        </a:rPr>
                        <a:t>Sensitive Area No and Name</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1276770778"/>
                  </a:ext>
                </a:extLst>
              </a:tr>
              <a:tr h="193963">
                <a:tc>
                  <a:txBody>
                    <a:bodyPr/>
                    <a:lstStyle/>
                    <a:p>
                      <a:pPr algn="l">
                        <a:lnSpc>
                          <a:spcPct val="120000"/>
                        </a:lnSpc>
                        <a:spcAft>
                          <a:spcPts val="600"/>
                        </a:spcAft>
                      </a:pPr>
                      <a:r>
                        <a:rPr lang="en-GB" sz="1400">
                          <a:effectLst/>
                        </a:rPr>
                        <a:t>SA01 Lake Fierza</a:t>
                      </a:r>
                      <a:endParaRPr lang="de-AT"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75178351"/>
                  </a:ext>
                </a:extLst>
              </a:tr>
              <a:tr h="193963">
                <a:tc>
                  <a:txBody>
                    <a:bodyPr/>
                    <a:lstStyle/>
                    <a:p>
                      <a:pPr algn="l">
                        <a:lnSpc>
                          <a:spcPct val="120000"/>
                        </a:lnSpc>
                        <a:spcAft>
                          <a:spcPts val="600"/>
                        </a:spcAft>
                      </a:pPr>
                      <a:r>
                        <a:rPr lang="en-GB" sz="1400" dirty="0">
                          <a:effectLst/>
                        </a:rPr>
                        <a:t>SA 02 Lake </a:t>
                      </a:r>
                      <a:r>
                        <a:rPr lang="en-GB" sz="1400" dirty="0" err="1">
                          <a:effectLst/>
                        </a:rPr>
                        <a:t>Koman</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1008252532"/>
                  </a:ext>
                </a:extLst>
              </a:tr>
              <a:tr h="193963">
                <a:tc>
                  <a:txBody>
                    <a:bodyPr/>
                    <a:lstStyle/>
                    <a:p>
                      <a:pPr algn="l">
                        <a:lnSpc>
                          <a:spcPct val="120000"/>
                        </a:lnSpc>
                        <a:spcAft>
                          <a:spcPts val="600"/>
                        </a:spcAft>
                      </a:pPr>
                      <a:r>
                        <a:rPr lang="en-GB" sz="1400" dirty="0">
                          <a:effectLst/>
                        </a:rPr>
                        <a:t>SA 03 Kune Vain Tale North</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977489629"/>
                  </a:ext>
                </a:extLst>
              </a:tr>
              <a:tr h="193963">
                <a:tc>
                  <a:txBody>
                    <a:bodyPr/>
                    <a:lstStyle/>
                    <a:p>
                      <a:pPr algn="l">
                        <a:lnSpc>
                          <a:spcPct val="120000"/>
                        </a:lnSpc>
                        <a:spcAft>
                          <a:spcPts val="600"/>
                        </a:spcAft>
                      </a:pPr>
                      <a:r>
                        <a:rPr lang="en-GB" sz="1400">
                          <a:effectLst/>
                        </a:rPr>
                        <a:t>SA 04 Lake Shkodra</a:t>
                      </a:r>
                      <a:endParaRPr lang="de-AT"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3387329217"/>
                  </a:ext>
                </a:extLst>
              </a:tr>
              <a:tr h="193963">
                <a:tc>
                  <a:txBody>
                    <a:bodyPr/>
                    <a:lstStyle/>
                    <a:p>
                      <a:pPr algn="l">
                        <a:lnSpc>
                          <a:spcPct val="120000"/>
                        </a:lnSpc>
                        <a:spcAft>
                          <a:spcPts val="600"/>
                        </a:spcAft>
                      </a:pPr>
                      <a:r>
                        <a:rPr lang="en-GB" sz="1400" dirty="0">
                          <a:effectLst/>
                        </a:rPr>
                        <a:t>SA 05 Buna Mouth/ </a:t>
                      </a:r>
                      <a:r>
                        <a:rPr lang="en-GB" sz="1400" dirty="0" err="1">
                          <a:effectLst/>
                        </a:rPr>
                        <a:t>Viluni</a:t>
                      </a:r>
                      <a:r>
                        <a:rPr lang="en-GB" sz="1400" dirty="0">
                          <a:effectLst/>
                        </a:rPr>
                        <a:t> Lagoon</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862820329"/>
                  </a:ext>
                </a:extLst>
              </a:tr>
              <a:tr h="193963">
                <a:tc>
                  <a:txBody>
                    <a:bodyPr/>
                    <a:lstStyle/>
                    <a:p>
                      <a:pPr algn="l">
                        <a:lnSpc>
                          <a:spcPct val="120000"/>
                        </a:lnSpc>
                        <a:spcAft>
                          <a:spcPts val="600"/>
                        </a:spcAft>
                      </a:pPr>
                      <a:r>
                        <a:rPr lang="en-GB" sz="1400" dirty="0">
                          <a:effectLst/>
                        </a:rPr>
                        <a:t>SA 06 Lake </a:t>
                      </a:r>
                      <a:r>
                        <a:rPr lang="en-GB" sz="1400" dirty="0" err="1">
                          <a:effectLst/>
                        </a:rPr>
                        <a:t>Ohrid</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094968002"/>
                  </a:ext>
                </a:extLst>
              </a:tr>
              <a:tr h="193963">
                <a:tc>
                  <a:txBody>
                    <a:bodyPr/>
                    <a:lstStyle/>
                    <a:p>
                      <a:pPr algn="l">
                        <a:lnSpc>
                          <a:spcPct val="120000"/>
                        </a:lnSpc>
                        <a:spcAft>
                          <a:spcPts val="600"/>
                        </a:spcAft>
                      </a:pPr>
                      <a:r>
                        <a:rPr lang="en-GB" sz="1400" dirty="0">
                          <a:effectLst/>
                        </a:rPr>
                        <a:t>SA 07 Big Lake </a:t>
                      </a:r>
                      <a:r>
                        <a:rPr lang="en-GB" sz="1400" dirty="0" err="1">
                          <a:effectLst/>
                        </a:rPr>
                        <a:t>Prespa</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419000434"/>
                  </a:ext>
                </a:extLst>
              </a:tr>
              <a:tr h="193963">
                <a:tc>
                  <a:txBody>
                    <a:bodyPr/>
                    <a:lstStyle/>
                    <a:p>
                      <a:pPr algn="l">
                        <a:lnSpc>
                          <a:spcPct val="120000"/>
                        </a:lnSpc>
                        <a:spcAft>
                          <a:spcPts val="600"/>
                        </a:spcAft>
                      </a:pPr>
                      <a:r>
                        <a:rPr lang="en-GB" sz="1400">
                          <a:effectLst/>
                        </a:rPr>
                        <a:t>SA 08  Little Lake Prespa</a:t>
                      </a:r>
                      <a:endParaRPr lang="de-AT"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484998379"/>
                  </a:ext>
                </a:extLst>
              </a:tr>
              <a:tr h="193963">
                <a:tc>
                  <a:txBody>
                    <a:bodyPr/>
                    <a:lstStyle/>
                    <a:p>
                      <a:pPr algn="l">
                        <a:lnSpc>
                          <a:spcPct val="120000"/>
                        </a:lnSpc>
                        <a:spcAft>
                          <a:spcPts val="600"/>
                        </a:spcAft>
                      </a:pPr>
                      <a:r>
                        <a:rPr lang="en-GB" sz="1400" dirty="0">
                          <a:effectLst/>
                        </a:rPr>
                        <a:t>SA 09  Lake </a:t>
                      </a:r>
                      <a:r>
                        <a:rPr lang="en-GB" sz="1400" dirty="0" err="1">
                          <a:effectLst/>
                        </a:rPr>
                        <a:t>Ulëz</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4291742263"/>
                  </a:ext>
                </a:extLst>
              </a:tr>
              <a:tr h="193963">
                <a:tc>
                  <a:txBody>
                    <a:bodyPr/>
                    <a:lstStyle/>
                    <a:p>
                      <a:pPr algn="l">
                        <a:lnSpc>
                          <a:spcPct val="120000"/>
                        </a:lnSpc>
                        <a:spcAft>
                          <a:spcPts val="600"/>
                        </a:spcAft>
                      </a:pPr>
                      <a:r>
                        <a:rPr lang="en-GB" sz="1400" dirty="0">
                          <a:effectLst/>
                        </a:rPr>
                        <a:t>SA10  Kune Vain Tale South</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3373068713"/>
                  </a:ext>
                </a:extLst>
              </a:tr>
              <a:tr h="193963">
                <a:tc>
                  <a:txBody>
                    <a:bodyPr/>
                    <a:lstStyle/>
                    <a:p>
                      <a:pPr algn="l">
                        <a:lnSpc>
                          <a:spcPct val="120000"/>
                        </a:lnSpc>
                        <a:spcAft>
                          <a:spcPts val="600"/>
                        </a:spcAft>
                      </a:pPr>
                      <a:r>
                        <a:rPr lang="en-GB" sz="1400" dirty="0">
                          <a:effectLst/>
                        </a:rPr>
                        <a:t>SA11  </a:t>
                      </a:r>
                      <a:r>
                        <a:rPr lang="en-GB" sz="1400" dirty="0" err="1">
                          <a:effectLst/>
                        </a:rPr>
                        <a:t>Patok</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134093366"/>
                  </a:ext>
                </a:extLst>
              </a:tr>
              <a:tr h="193963">
                <a:tc>
                  <a:txBody>
                    <a:bodyPr/>
                    <a:lstStyle/>
                    <a:p>
                      <a:pPr algn="l">
                        <a:lnSpc>
                          <a:spcPct val="120000"/>
                        </a:lnSpc>
                        <a:spcAft>
                          <a:spcPts val="600"/>
                        </a:spcAft>
                      </a:pPr>
                      <a:r>
                        <a:rPr lang="en-GB" sz="1400" dirty="0">
                          <a:effectLst/>
                        </a:rPr>
                        <a:t>SA11  </a:t>
                      </a:r>
                      <a:r>
                        <a:rPr lang="en-GB" sz="1400" dirty="0" err="1">
                          <a:effectLst/>
                        </a:rPr>
                        <a:t>Patok</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1725762859"/>
                  </a:ext>
                </a:extLst>
              </a:tr>
              <a:tr h="193963">
                <a:tc>
                  <a:txBody>
                    <a:bodyPr/>
                    <a:lstStyle/>
                    <a:p>
                      <a:pPr algn="l">
                        <a:lnSpc>
                          <a:spcPct val="120000"/>
                        </a:lnSpc>
                        <a:spcAft>
                          <a:spcPts val="600"/>
                        </a:spcAft>
                      </a:pPr>
                      <a:r>
                        <a:rPr lang="en-GB" sz="1400">
                          <a:effectLst/>
                        </a:rPr>
                        <a:t>SA11  Patok</a:t>
                      </a:r>
                      <a:endParaRPr lang="de-AT"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3603030726"/>
                  </a:ext>
                </a:extLst>
              </a:tr>
              <a:tr h="193963">
                <a:tc>
                  <a:txBody>
                    <a:bodyPr/>
                    <a:lstStyle/>
                    <a:p>
                      <a:pPr algn="l">
                        <a:lnSpc>
                          <a:spcPct val="120000"/>
                        </a:lnSpc>
                        <a:spcAft>
                          <a:spcPts val="600"/>
                        </a:spcAft>
                      </a:pPr>
                      <a:r>
                        <a:rPr lang="en-GB" sz="1400" dirty="0">
                          <a:effectLst/>
                        </a:rPr>
                        <a:t>SA12  </a:t>
                      </a:r>
                      <a:r>
                        <a:rPr lang="en-GB" sz="1400" dirty="0" err="1">
                          <a:effectLst/>
                        </a:rPr>
                        <a:t>Bish</a:t>
                      </a:r>
                      <a:r>
                        <a:rPr lang="en-GB" sz="1400" dirty="0">
                          <a:effectLst/>
                        </a:rPr>
                        <a:t> </a:t>
                      </a:r>
                      <a:r>
                        <a:rPr lang="en-GB" sz="1400" dirty="0" err="1">
                          <a:effectLst/>
                        </a:rPr>
                        <a:t>Kamez</a:t>
                      </a:r>
                      <a:r>
                        <a:rPr lang="en-GB" sz="1400" dirty="0">
                          <a:effectLst/>
                        </a:rPr>
                        <a:t> </a:t>
                      </a:r>
                      <a:r>
                        <a:rPr lang="en-GB" sz="1400" dirty="0" err="1">
                          <a:effectLst/>
                        </a:rPr>
                        <a:t>Rrushkull</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1148111190"/>
                  </a:ext>
                </a:extLst>
              </a:tr>
              <a:tr h="193963">
                <a:tc>
                  <a:txBody>
                    <a:bodyPr/>
                    <a:lstStyle/>
                    <a:p>
                      <a:pPr algn="l">
                        <a:lnSpc>
                          <a:spcPct val="120000"/>
                        </a:lnSpc>
                        <a:spcAft>
                          <a:spcPts val="600"/>
                        </a:spcAft>
                      </a:pPr>
                      <a:r>
                        <a:rPr lang="en-GB" sz="1400">
                          <a:effectLst/>
                        </a:rPr>
                        <a:t>SA13  Karavasta Lagoon</a:t>
                      </a:r>
                      <a:endParaRPr lang="de-AT"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817435293"/>
                  </a:ext>
                </a:extLst>
              </a:tr>
              <a:tr h="193963">
                <a:tc>
                  <a:txBody>
                    <a:bodyPr/>
                    <a:lstStyle/>
                    <a:p>
                      <a:pPr algn="l">
                        <a:lnSpc>
                          <a:spcPct val="120000"/>
                        </a:lnSpc>
                        <a:spcAft>
                          <a:spcPts val="600"/>
                        </a:spcAft>
                      </a:pPr>
                      <a:r>
                        <a:rPr lang="en-GB" sz="1400" dirty="0">
                          <a:effectLst/>
                        </a:rPr>
                        <a:t>SA13  </a:t>
                      </a:r>
                      <a:r>
                        <a:rPr lang="en-GB" sz="1400" dirty="0" err="1">
                          <a:effectLst/>
                        </a:rPr>
                        <a:t>Karavasta</a:t>
                      </a:r>
                      <a:r>
                        <a:rPr lang="en-GB" sz="1400" dirty="0">
                          <a:effectLst/>
                        </a:rPr>
                        <a:t> Lagoon</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646987858"/>
                  </a:ext>
                </a:extLst>
              </a:tr>
              <a:tr h="193963">
                <a:tc>
                  <a:txBody>
                    <a:bodyPr/>
                    <a:lstStyle/>
                    <a:p>
                      <a:pPr algn="l">
                        <a:lnSpc>
                          <a:spcPct val="120000"/>
                        </a:lnSpc>
                        <a:spcAft>
                          <a:spcPts val="600"/>
                        </a:spcAft>
                      </a:pPr>
                      <a:r>
                        <a:rPr lang="en-GB" sz="1400" dirty="0">
                          <a:effectLst/>
                        </a:rPr>
                        <a:t>SA14  </a:t>
                      </a:r>
                      <a:r>
                        <a:rPr lang="en-GB" sz="1400" dirty="0" err="1">
                          <a:effectLst/>
                        </a:rPr>
                        <a:t>Belsh</a:t>
                      </a:r>
                      <a:r>
                        <a:rPr lang="en-GB" sz="1400" dirty="0">
                          <a:effectLst/>
                        </a:rPr>
                        <a:t> Lakes</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858845166"/>
                  </a:ext>
                </a:extLst>
              </a:tr>
              <a:tr h="193963">
                <a:tc>
                  <a:txBody>
                    <a:bodyPr/>
                    <a:lstStyle/>
                    <a:p>
                      <a:pPr algn="l">
                        <a:lnSpc>
                          <a:spcPct val="120000"/>
                        </a:lnSpc>
                        <a:spcAft>
                          <a:spcPts val="600"/>
                        </a:spcAft>
                      </a:pPr>
                      <a:r>
                        <a:rPr lang="en-GB" sz="1400" dirty="0">
                          <a:effectLst/>
                        </a:rPr>
                        <a:t>SA15  Lake Banja</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389558617"/>
                  </a:ext>
                </a:extLst>
              </a:tr>
              <a:tr h="193963">
                <a:tc>
                  <a:txBody>
                    <a:bodyPr/>
                    <a:lstStyle/>
                    <a:p>
                      <a:pPr algn="l">
                        <a:lnSpc>
                          <a:spcPct val="120000"/>
                        </a:lnSpc>
                        <a:spcAft>
                          <a:spcPts val="600"/>
                        </a:spcAft>
                      </a:pPr>
                      <a:r>
                        <a:rPr lang="en-GB" sz="1400" dirty="0">
                          <a:effectLst/>
                        </a:rPr>
                        <a:t>SA16 </a:t>
                      </a:r>
                      <a:r>
                        <a:rPr lang="en-GB" sz="1400" dirty="0" err="1">
                          <a:effectLst/>
                        </a:rPr>
                        <a:t>Vjosa</a:t>
                      </a:r>
                      <a:r>
                        <a:rPr lang="en-GB" sz="1400" dirty="0">
                          <a:effectLst/>
                        </a:rPr>
                        <a:t> River </a:t>
                      </a:r>
                      <a:r>
                        <a:rPr lang="en-GB" sz="1400" dirty="0" err="1">
                          <a:effectLst/>
                        </a:rPr>
                        <a:t>Narta</a:t>
                      </a:r>
                      <a:r>
                        <a:rPr lang="en-GB" sz="1400" dirty="0">
                          <a:effectLst/>
                        </a:rPr>
                        <a:t> Lagoon</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149292138"/>
                  </a:ext>
                </a:extLst>
              </a:tr>
              <a:tr h="193963">
                <a:tc>
                  <a:txBody>
                    <a:bodyPr/>
                    <a:lstStyle/>
                    <a:p>
                      <a:pPr algn="l">
                        <a:lnSpc>
                          <a:spcPct val="120000"/>
                        </a:lnSpc>
                        <a:spcAft>
                          <a:spcPts val="600"/>
                        </a:spcAft>
                      </a:pPr>
                      <a:r>
                        <a:rPr lang="en-GB" sz="1400" dirty="0">
                          <a:effectLst/>
                        </a:rPr>
                        <a:t>SA17  </a:t>
                      </a:r>
                      <a:r>
                        <a:rPr lang="en-GB" sz="1400" dirty="0" err="1">
                          <a:effectLst/>
                        </a:rPr>
                        <a:t>Orikum</a:t>
                      </a:r>
                      <a:r>
                        <a:rPr lang="en-GB" sz="1400" dirty="0">
                          <a:effectLst/>
                        </a:rPr>
                        <a:t> Lagoon</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2148412374"/>
                  </a:ext>
                </a:extLst>
              </a:tr>
              <a:tr h="193963">
                <a:tc>
                  <a:txBody>
                    <a:bodyPr/>
                    <a:lstStyle/>
                    <a:p>
                      <a:pPr algn="l">
                        <a:lnSpc>
                          <a:spcPct val="120000"/>
                        </a:lnSpc>
                        <a:spcAft>
                          <a:spcPts val="600"/>
                        </a:spcAft>
                      </a:pPr>
                      <a:r>
                        <a:rPr lang="en-GB" sz="1400" dirty="0">
                          <a:effectLst/>
                        </a:rPr>
                        <a:t>SA18  Lake </a:t>
                      </a:r>
                      <a:r>
                        <a:rPr lang="en-GB" sz="1400" dirty="0" err="1">
                          <a:effectLst/>
                        </a:rPr>
                        <a:t>Butrint</a:t>
                      </a:r>
                      <a:endParaRPr lang="de-AT"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504" marR="66504" marT="0" marB="0" anchor="ctr"/>
                </a:tc>
                <a:extLst>
                  <a:ext uri="{0D108BD9-81ED-4DB2-BD59-A6C34878D82A}">
                    <a16:rowId xmlns:a16="http://schemas.microsoft.com/office/drawing/2014/main" val="1477749045"/>
                  </a:ext>
                </a:extLst>
              </a:tr>
            </a:tbl>
          </a:graphicData>
        </a:graphic>
      </p:graphicFrame>
    </p:spTree>
    <p:extLst>
      <p:ext uri="{BB962C8B-B14F-4D97-AF65-F5344CB8AC3E}">
        <p14:creationId xmlns:p14="http://schemas.microsoft.com/office/powerpoint/2010/main" val="418851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nSpc>
                <a:spcPct val="107000"/>
              </a:lnSpc>
              <a:spcAft>
                <a:spcPts val="800"/>
              </a:spcAft>
            </a:pPr>
            <a:r>
              <a:rPr lang="en-GB" sz="4000" dirty="0">
                <a:effectLst/>
                <a:latin typeface="Calibri" panose="020F0502020204030204" pitchFamily="34" charset="0"/>
                <a:ea typeface="Times New Roman" panose="02020603050405020304" pitchFamily="18" charset="0"/>
                <a:cs typeface="Times New Roman" panose="02020603050405020304" pitchFamily="18" charset="0"/>
              </a:rPr>
              <a:t>Status of wastewater collection infrastructure </a:t>
            </a: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19</a:t>
              </a:fld>
              <a:endParaRPr lang="en-US">
                <a:solidFill>
                  <a:srgbClr val="003080"/>
                </a:solidFill>
              </a:endParaRPr>
            </a:p>
          </p:txBody>
        </p:sp>
      </p:grpSp>
      <p:sp>
        <p:nvSpPr>
          <p:cNvPr id="18435" name="Rectangle 3"/>
          <p:cNvSpPr>
            <a:spLocks noGrp="1"/>
          </p:cNvSpPr>
          <p:nvPr>
            <p:ph type="body" idx="1"/>
          </p:nvPr>
        </p:nvSpPr>
        <p:spPr>
          <a:xfrm>
            <a:off x="413012" y="1466850"/>
            <a:ext cx="8229600" cy="4525963"/>
          </a:xfrm>
        </p:spPr>
        <p:txBody>
          <a:bodyPr/>
          <a:lstStyle/>
          <a:p>
            <a:pPr>
              <a:lnSpc>
                <a:spcPct val="107000"/>
              </a:lnSpc>
              <a:spcAft>
                <a:spcPts val="800"/>
              </a:spcAft>
            </a:pPr>
            <a:r>
              <a:rPr lang="en-GB" sz="2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Current wastewater connection rates and length of sewer network are available from AKUM Benchmarking Data at utility level.</a:t>
            </a:r>
          </a:p>
          <a:p>
            <a:pPr>
              <a:lnSpc>
                <a:spcPct val="107000"/>
              </a:lnSpc>
              <a:spcAft>
                <a:spcPts val="800"/>
              </a:spcAft>
            </a:pPr>
            <a:r>
              <a:rPr lang="en-GB" sz="2400" dirty="0">
                <a:solidFill>
                  <a:schemeClr val="tx1"/>
                </a:solidFill>
                <a:latin typeface="Calibri" panose="020F0502020204030204" pitchFamily="34" charset="0"/>
                <a:cs typeface="Times New Roman" panose="02020603050405020304" pitchFamily="18" charset="0"/>
              </a:rPr>
              <a:t>The existence of sewer networks in rural areas =&gt; from ADA, USAID reports</a:t>
            </a:r>
          </a:p>
          <a:p>
            <a:pPr>
              <a:lnSpc>
                <a:spcPct val="107000"/>
              </a:lnSpc>
              <a:spcAft>
                <a:spcPts val="800"/>
              </a:spcAft>
            </a:pPr>
            <a:r>
              <a:rPr lang="en-GB" sz="2400" dirty="0">
                <a:solidFill>
                  <a:schemeClr val="tx1"/>
                </a:solidFill>
                <a:latin typeface="Calibri" panose="020F0502020204030204" pitchFamily="34" charset="0"/>
                <a:cs typeface="Times New Roman" panose="02020603050405020304" pitchFamily="18" charset="0"/>
              </a:rPr>
              <a:t>Condition assessment (e.g. age of network) from master plan, 2013 + update from Feasibility Studies. </a:t>
            </a:r>
          </a:p>
          <a:p>
            <a:pPr>
              <a:lnSpc>
                <a:spcPct val="107000"/>
              </a:lnSpc>
              <a:spcAft>
                <a:spcPts val="800"/>
              </a:spcAft>
            </a:pPr>
            <a:r>
              <a:rPr lang="en-GB" sz="2400" dirty="0">
                <a:solidFill>
                  <a:schemeClr val="tx1"/>
                </a:solidFill>
                <a:latin typeface="Calibri" panose="020F0502020204030204" pitchFamily="34" charset="0"/>
                <a:cs typeface="Times New Roman" panose="02020603050405020304" pitchFamily="18" charset="0"/>
              </a:rPr>
              <a:t>For rural areas no data exist on condition =&gt; assumption</a:t>
            </a:r>
          </a:p>
          <a:p>
            <a:pPr>
              <a:lnSpc>
                <a:spcPct val="107000"/>
              </a:lnSpc>
              <a:spcAft>
                <a:spcPts val="800"/>
              </a:spcAft>
            </a:pPr>
            <a:r>
              <a:rPr lang="en-GB" sz="2400" dirty="0">
                <a:solidFill>
                  <a:schemeClr val="tx1"/>
                </a:solidFill>
                <a:latin typeface="Calibri" panose="020F0502020204030204" pitchFamily="34" charset="0"/>
                <a:cs typeface="Times New Roman" panose="02020603050405020304" pitchFamily="18" charset="0"/>
              </a:rPr>
              <a:t>Condition categories will be prepared for each agglomeration (very good to very bad) =&gt; assumptions for data gaps</a:t>
            </a:r>
          </a:p>
          <a:p>
            <a:pPr>
              <a:lnSpc>
                <a:spcPct val="107000"/>
              </a:lnSpc>
              <a:spcAft>
                <a:spcPts val="800"/>
              </a:spcAft>
            </a:pPr>
            <a:endParaRPr lang="en-GB" sz="2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37200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a:lnSpc>
                <a:spcPct val="107000"/>
              </a:lnSpc>
              <a:spcAft>
                <a:spcPts val="800"/>
              </a:spcAft>
            </a:pPr>
            <a:r>
              <a:rPr lang="en-GB" sz="4000" dirty="0">
                <a:effectLst/>
                <a:latin typeface="Calibri" panose="020F0502020204030204" pitchFamily="34" charset="0"/>
                <a:ea typeface="Times New Roman" panose="02020603050405020304" pitchFamily="18" charset="0"/>
                <a:cs typeface="Times New Roman" panose="02020603050405020304" pitchFamily="18" charset="0"/>
              </a:rPr>
              <a:t>Status of wastewater treatment infrastructure </a:t>
            </a: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20</a:t>
              </a:fld>
              <a:endParaRPr lang="en-US">
                <a:solidFill>
                  <a:srgbClr val="003080"/>
                </a:solidFill>
              </a:endParaRPr>
            </a:p>
          </p:txBody>
        </p:sp>
      </p:grpSp>
      <p:sp>
        <p:nvSpPr>
          <p:cNvPr id="18435" name="Rectangle 3"/>
          <p:cNvSpPr>
            <a:spLocks noGrp="1"/>
          </p:cNvSpPr>
          <p:nvPr>
            <p:ph type="body" idx="1"/>
          </p:nvPr>
        </p:nvSpPr>
        <p:spPr>
          <a:xfrm>
            <a:off x="413012" y="1466850"/>
            <a:ext cx="8229600" cy="4525963"/>
          </a:xfrm>
        </p:spPr>
        <p:txBody>
          <a:bodyPr/>
          <a:lstStyle/>
          <a:p>
            <a:pPr>
              <a:lnSpc>
                <a:spcPct val="107000"/>
              </a:lnSpc>
              <a:spcAft>
                <a:spcPts val="800"/>
              </a:spcAft>
            </a:pPr>
            <a:endParaRPr lang="en-GB" sz="2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B4DF18AF-34F9-46A5-94AF-5E239A2002D7}"/>
              </a:ext>
            </a:extLst>
          </p:cNvPr>
          <p:cNvPicPr>
            <a:picLocks noChangeAspect="1"/>
          </p:cNvPicPr>
          <p:nvPr/>
        </p:nvPicPr>
        <p:blipFill rotWithShape="1">
          <a:blip r:embed="rId5"/>
          <a:srcRect l="5098" t="17843" r="22255" b="23545"/>
          <a:stretch/>
        </p:blipFill>
        <p:spPr>
          <a:xfrm>
            <a:off x="539552" y="2420888"/>
            <a:ext cx="8172400" cy="3708816"/>
          </a:xfrm>
          <a:prstGeom prst="rect">
            <a:avLst/>
          </a:prstGeom>
        </p:spPr>
      </p:pic>
      <p:sp>
        <p:nvSpPr>
          <p:cNvPr id="9" name="TextBox 8">
            <a:extLst>
              <a:ext uri="{FF2B5EF4-FFF2-40B4-BE49-F238E27FC236}">
                <a16:creationId xmlns:a16="http://schemas.microsoft.com/office/drawing/2014/main" id="{90961F6B-145F-4BBD-A191-580506D9F1CB}"/>
              </a:ext>
            </a:extLst>
          </p:cNvPr>
          <p:cNvSpPr txBox="1"/>
          <p:nvPr/>
        </p:nvSpPr>
        <p:spPr>
          <a:xfrm>
            <a:off x="0" y="1700808"/>
            <a:ext cx="9180512" cy="470000"/>
          </a:xfrm>
          <a:prstGeom prst="rect">
            <a:avLst/>
          </a:prstGeom>
          <a:noFill/>
        </p:spPr>
        <p:txBody>
          <a:bodyPr wrap="square" rtlCol="0">
            <a:spAutoFit/>
          </a:bodyPr>
          <a:lstStyle/>
          <a:p>
            <a:pPr algn="ctr" eaLnBrk="0" hangingPunct="0">
              <a:lnSpc>
                <a:spcPct val="107000"/>
              </a:lnSpc>
              <a:spcBef>
                <a:spcPct val="20000"/>
              </a:spcBef>
              <a:spcAft>
                <a:spcPts val="800"/>
              </a:spcAft>
            </a:pPr>
            <a:r>
              <a:rPr lang="de-AT" sz="2400" dirty="0">
                <a:latin typeface="Calibri" panose="020F0502020204030204" pitchFamily="34" charset="0"/>
                <a:cs typeface="Times New Roman" panose="02020603050405020304" pitchFamily="18" charset="0"/>
              </a:rPr>
              <a:t>Sludge </a:t>
            </a:r>
            <a:r>
              <a:rPr lang="en-GB" sz="2400" dirty="0">
                <a:latin typeface="Calibri" panose="020F0502020204030204" pitchFamily="34" charset="0"/>
                <a:cs typeface="Times New Roman" panose="02020603050405020304" pitchFamily="18" charset="0"/>
              </a:rPr>
              <a:t>Management Strategy Preliminary Assessment (1 October 2021)</a:t>
            </a:r>
          </a:p>
        </p:txBody>
      </p:sp>
    </p:spTree>
    <p:extLst>
      <p:ext uri="{BB962C8B-B14F-4D97-AF65-F5344CB8AC3E}">
        <p14:creationId xmlns:p14="http://schemas.microsoft.com/office/powerpoint/2010/main" val="2186599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57200" y="41881"/>
            <a:ext cx="8229600" cy="1143000"/>
          </a:xfrm>
        </p:spPr>
        <p:txBody>
          <a:bodyPr/>
          <a:lstStyle/>
          <a:p>
            <a:pPr marL="457200" lvl="1">
              <a:spcAft>
                <a:spcPts val="800"/>
              </a:spcAft>
            </a:pPr>
            <a:r>
              <a:rPr lang="en-GB" sz="400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GAP Analysis and Implementation Measures</a:t>
            </a:r>
            <a:endParaRPr lang="de-AT" sz="400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21</a:t>
              </a:fld>
              <a:endParaRPr lang="en-US">
                <a:solidFill>
                  <a:srgbClr val="003080"/>
                </a:solidFill>
              </a:endParaRPr>
            </a:p>
          </p:txBody>
        </p:sp>
      </p:grpSp>
      <p:sp>
        <p:nvSpPr>
          <p:cNvPr id="18435" name="Rectangle 3"/>
          <p:cNvSpPr>
            <a:spLocks noGrp="1"/>
          </p:cNvSpPr>
          <p:nvPr>
            <p:ph type="body" idx="1"/>
          </p:nvPr>
        </p:nvSpPr>
        <p:spPr>
          <a:xfrm>
            <a:off x="446089" y="1212131"/>
            <a:ext cx="8229600" cy="4525963"/>
          </a:xfrm>
        </p:spPr>
        <p:txBody>
          <a:bodyPr/>
          <a:lstStyle/>
          <a:p>
            <a:pPr lvl="1" indent="-293688">
              <a:lnSpc>
                <a:spcPct val="120000"/>
              </a:lnSpc>
              <a:spcBef>
                <a:spcPts val="1800"/>
              </a:spcBef>
              <a:spcAft>
                <a:spcPts val="600"/>
              </a:spcAft>
              <a:buFont typeface="+mj-lt"/>
              <a:buAutoNum type="arabicPeriod"/>
              <a:tabLst>
                <a:tab pos="228600" algn="l"/>
                <a:tab pos="449580" algn="l"/>
              </a:tabLst>
            </a:pPr>
            <a:r>
              <a:rPr lang="en-GB" sz="24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Gaps and measures for Wastewater Infrastructure</a:t>
            </a:r>
            <a:endParaRPr lang="de-AT" sz="24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a:p>
            <a:pPr lvl="2">
              <a:spcAft>
                <a:spcPts val="800"/>
              </a:spcAft>
            </a:pPr>
            <a:r>
              <a:rPr lang="en-GB" dirty="0">
                <a:effectLst/>
                <a:latin typeface="Calibri" panose="020F0502020204030204" pitchFamily="34" charset="0"/>
                <a:ea typeface="Times New Roman" panose="02020603050405020304" pitchFamily="18" charset="0"/>
                <a:cs typeface="Times New Roman" panose="02020603050405020304" pitchFamily="18" charset="0"/>
              </a:rPr>
              <a:t>Waste Water Collection </a:t>
            </a:r>
          </a:p>
          <a:p>
            <a:pPr lvl="2">
              <a:spcAft>
                <a:spcPts val="800"/>
              </a:spcAft>
            </a:pPr>
            <a:r>
              <a:rPr lang="de-AT" u="none" strike="noStrike" kern="0" spc="0" dirty="0" err="1">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Waste</a:t>
            </a:r>
            <a:r>
              <a:rPr lang="de-AT"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 </a:t>
            </a:r>
            <a:r>
              <a:rPr lang="de-AT" u="none" strike="noStrike" kern="0" spc="0" dirty="0" err="1">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Water</a:t>
            </a:r>
            <a:r>
              <a:rPr lang="de-AT"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 Treatment</a:t>
            </a:r>
          </a:p>
          <a:p>
            <a:pPr lvl="1" indent="-293688">
              <a:lnSpc>
                <a:spcPct val="120000"/>
              </a:lnSpc>
              <a:spcBef>
                <a:spcPts val="1800"/>
              </a:spcBef>
              <a:spcAft>
                <a:spcPts val="600"/>
              </a:spcAft>
              <a:buFont typeface="+mj-lt"/>
              <a:buAutoNum type="arabicPeriod"/>
              <a:tabLst>
                <a:tab pos="228600" algn="l"/>
                <a:tab pos="449580" algn="l"/>
              </a:tabLst>
            </a:pPr>
            <a:r>
              <a:rPr lang="en-GB" sz="2400" b="1" cap="small" dirty="0">
                <a:solidFill>
                  <a:srgbClr val="000066"/>
                </a:solidFill>
                <a:latin typeface="Calibri" panose="020F0502020204030204" pitchFamily="34" charset="0"/>
                <a:cs typeface="Times New Roman" panose="02020603050405020304" pitchFamily="18" charset="0"/>
              </a:rPr>
              <a:t>Legal and policy gaps and Measures</a:t>
            </a:r>
            <a:endParaRPr lang="de-AT" sz="2400" b="1" cap="small" dirty="0">
              <a:solidFill>
                <a:srgbClr val="000066"/>
              </a:solidFill>
              <a:latin typeface="Calibri" panose="020F0502020204030204" pitchFamily="34" charset="0"/>
              <a:cs typeface="Times New Roman" panose="02020603050405020304" pitchFamily="18" charset="0"/>
            </a:endParaRPr>
          </a:p>
          <a:p>
            <a:pPr lvl="1" indent="-293688">
              <a:lnSpc>
                <a:spcPct val="120000"/>
              </a:lnSpc>
              <a:spcBef>
                <a:spcPts val="1800"/>
              </a:spcBef>
              <a:spcAft>
                <a:spcPts val="600"/>
              </a:spcAft>
              <a:buFont typeface="+mj-lt"/>
              <a:buAutoNum type="arabicPeriod"/>
              <a:tabLst>
                <a:tab pos="228600" algn="l"/>
                <a:tab pos="449580" algn="l"/>
              </a:tabLst>
            </a:pPr>
            <a:r>
              <a:rPr lang="en-GB" sz="2400" b="1" cap="small" dirty="0">
                <a:solidFill>
                  <a:srgbClr val="000066"/>
                </a:solidFill>
                <a:latin typeface="Calibri" panose="020F0502020204030204" pitchFamily="34" charset="0"/>
                <a:cs typeface="Times New Roman" panose="02020603050405020304" pitchFamily="18" charset="0"/>
              </a:rPr>
              <a:t>Institutional gaps and Measures</a:t>
            </a:r>
            <a:endParaRPr lang="de-AT" sz="2400" b="1" cap="small" dirty="0">
              <a:solidFill>
                <a:srgbClr val="000066"/>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4459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Gaps and measures – Wastewater Collection</a:t>
            </a:r>
            <a:br>
              <a:rPr lang="de-AT" sz="1800" b="1"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br>
            <a:endParaRPr lang="de-AT"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22</a:t>
              </a:fld>
              <a:endParaRPr lang="en-US">
                <a:solidFill>
                  <a:srgbClr val="003080"/>
                </a:solidFill>
              </a:endParaRPr>
            </a:p>
          </p:txBody>
        </p:sp>
      </p:grpSp>
      <p:sp>
        <p:nvSpPr>
          <p:cNvPr id="18435" name="Rectangle 3"/>
          <p:cNvSpPr>
            <a:spLocks noGrp="1"/>
          </p:cNvSpPr>
          <p:nvPr>
            <p:ph type="body" idx="1"/>
          </p:nvPr>
        </p:nvSpPr>
        <p:spPr>
          <a:xfrm>
            <a:off x="469175" y="1166018"/>
            <a:ext cx="8229600" cy="4525963"/>
          </a:xfrm>
        </p:spPr>
        <p:txBody>
          <a:bodyPr/>
          <a:lstStyle/>
          <a:p>
            <a:pPr marL="0" indent="0">
              <a:spcAft>
                <a:spcPts val="800"/>
              </a:spcAft>
              <a:buNone/>
            </a:pP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1) </a:t>
            </a:r>
            <a:r>
              <a:rPr lang="en-GB" sz="2400" b="1" dirty="0">
                <a:solidFill>
                  <a:schemeClr val="tx1"/>
                </a:solidFill>
                <a:latin typeface="Calibri" panose="020F0502020204030204" pitchFamily="34" charset="0"/>
                <a:ea typeface="Times New Roman" panose="02020603050405020304" pitchFamily="18" charset="0"/>
                <a:cs typeface="Arial" panose="020B0604020202020204" pitchFamily="34" charset="0"/>
              </a:rPr>
              <a:t>Extension of WW Network</a:t>
            </a:r>
          </a:p>
          <a:p>
            <a:pPr>
              <a:spcAft>
                <a:spcPts val="800"/>
              </a:spcAft>
            </a:pP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WW Connection targets adjusted to WW treatment targets</a:t>
            </a:r>
          </a:p>
          <a:p>
            <a:pPr>
              <a:spcAft>
                <a:spcPts val="800"/>
              </a:spcAft>
            </a:pP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Existing connection rates from AKUM Benchmarking data</a:t>
            </a:r>
          </a:p>
          <a:p>
            <a:pPr>
              <a:spcAft>
                <a:spcPts val="800"/>
              </a:spcAft>
            </a:pP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Gap for each municipality calculated =&gt; additional number of population to be connected.</a:t>
            </a:r>
          </a:p>
          <a:p>
            <a:pPr>
              <a:spcAft>
                <a:spcPts val="800"/>
              </a:spcAft>
            </a:pPr>
            <a:r>
              <a:rPr lang="en-GB" sz="2400" dirty="0">
                <a:solidFill>
                  <a:schemeClr val="tx1"/>
                </a:solidFill>
                <a:latin typeface="Calibri" panose="020F0502020204030204" pitchFamily="34" charset="0"/>
                <a:cs typeface="Arial" panose="020B0604020202020204" pitchFamily="34" charset="0"/>
              </a:rPr>
              <a:t>Meter of sewer network per capita depending on density in municipality</a:t>
            </a:r>
          </a:p>
          <a:p>
            <a:pPr marL="342900" lvl="0" indent="-342900" algn="just">
              <a:spcBef>
                <a:spcPts val="600"/>
              </a:spcBef>
              <a:spcAft>
                <a:spcPts val="600"/>
              </a:spcAft>
              <a:buFont typeface="Symbol" panose="05050102010706020507" pitchFamily="18" charset="2"/>
              <a:buChar char=""/>
              <a:tabLst>
                <a:tab pos="228600" algn="l"/>
                <a:tab pos="449580" algn="l"/>
              </a:tabLst>
            </a:pPr>
            <a:r>
              <a:rPr lang="en-GB" sz="2400" dirty="0">
                <a:solidFill>
                  <a:schemeClr val="tx1"/>
                </a:solidFill>
                <a:latin typeface="Calibri" panose="020F0502020204030204" pitchFamily="34" charset="0"/>
                <a:cs typeface="Arial" panose="020B0604020202020204" pitchFamily="34" charset="0"/>
              </a:rPr>
              <a:t>Result: Measures to reach full compliance with UWWTD</a:t>
            </a:r>
          </a:p>
          <a:p>
            <a:pPr lvl="1" indent="-342900" algn="just">
              <a:spcBef>
                <a:spcPts val="600"/>
              </a:spcBef>
              <a:spcAft>
                <a:spcPts val="600"/>
              </a:spcAft>
              <a:buFont typeface="Symbol" panose="05050102010706020507" pitchFamily="18" charset="2"/>
              <a:buChar char=""/>
              <a:tabLst>
                <a:tab pos="228600" algn="l"/>
                <a:tab pos="449580" algn="l"/>
              </a:tabLst>
            </a:pPr>
            <a:r>
              <a:rPr lang="en-GB"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Increase of connection rate and additional population equivalent connected to the sewer network</a:t>
            </a:r>
            <a:endParaRPr lang="de-AT" sz="2000" dirty="0">
              <a:effectLst/>
              <a:latin typeface="Calibri" panose="020F0502020204030204" pitchFamily="34" charset="0"/>
              <a:ea typeface="Times New Roman" panose="02020603050405020304" pitchFamily="18" charset="0"/>
              <a:cs typeface="Arial" panose="020B0604020202020204" pitchFamily="34" charset="0"/>
            </a:endParaRPr>
          </a:p>
          <a:p>
            <a:pPr lvl="1" indent="-342900" algn="just">
              <a:spcBef>
                <a:spcPts val="600"/>
              </a:spcBef>
              <a:spcAft>
                <a:spcPts val="600"/>
              </a:spcAft>
              <a:buFont typeface="Symbol" panose="05050102010706020507" pitchFamily="18" charset="2"/>
              <a:buChar char=""/>
              <a:tabLst>
                <a:tab pos="228600" algn="l"/>
                <a:tab pos="449580" algn="l"/>
              </a:tabLst>
            </a:pPr>
            <a:r>
              <a:rPr lang="en-GB"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Extension of sewer network, including pumping stations </a:t>
            </a:r>
            <a:endParaRPr lang="de-AT" sz="2000" dirty="0">
              <a:effectLst/>
              <a:latin typeface="Calibri" panose="020F0502020204030204" pitchFamily="34" charset="0"/>
              <a:ea typeface="Times New Roman" panose="02020603050405020304" pitchFamily="18" charset="0"/>
              <a:cs typeface="Arial" panose="020B0604020202020204" pitchFamily="34" charset="0"/>
            </a:endParaRPr>
          </a:p>
          <a:p>
            <a:pPr>
              <a:spcAft>
                <a:spcPts val="800"/>
              </a:spcAft>
            </a:pPr>
            <a:endParaRPr lang="en-GB" sz="24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67083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Gaps and measures – Wastewater Collection</a:t>
            </a:r>
            <a:br>
              <a:rPr lang="de-AT" sz="1800" b="1" u="none" strike="noStrike" kern="0" spc="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br>
            <a:endParaRPr lang="de-AT"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23</a:t>
              </a:fld>
              <a:endParaRPr lang="en-US">
                <a:solidFill>
                  <a:srgbClr val="003080"/>
                </a:solidFill>
              </a:endParaRPr>
            </a:p>
          </p:txBody>
        </p:sp>
      </p:grpSp>
      <p:sp>
        <p:nvSpPr>
          <p:cNvPr id="18435" name="Rectangle 3"/>
          <p:cNvSpPr>
            <a:spLocks noGrp="1"/>
          </p:cNvSpPr>
          <p:nvPr>
            <p:ph type="body" idx="1"/>
          </p:nvPr>
        </p:nvSpPr>
        <p:spPr>
          <a:xfrm>
            <a:off x="484899" y="1052736"/>
            <a:ext cx="8229600" cy="4525963"/>
          </a:xfrm>
        </p:spPr>
        <p:txBody>
          <a:bodyPr/>
          <a:lstStyle/>
          <a:p>
            <a:pPr marL="0" indent="0">
              <a:spcAft>
                <a:spcPts val="800"/>
              </a:spcAft>
              <a:buNone/>
            </a:pP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2) </a:t>
            </a:r>
            <a:r>
              <a:rPr lang="en-GB" sz="2400" b="1" dirty="0">
                <a:solidFill>
                  <a:schemeClr val="tx1"/>
                </a:solidFill>
                <a:latin typeface="Calibri" panose="020F0502020204030204" pitchFamily="34" charset="0"/>
                <a:ea typeface="Times New Roman" panose="02020603050405020304" pitchFamily="18" charset="0"/>
                <a:cs typeface="Arial" panose="020B0604020202020204" pitchFamily="34" charset="0"/>
              </a:rPr>
              <a:t>Rehabilitation of WW Network </a:t>
            </a:r>
          </a:p>
          <a:p>
            <a:pPr>
              <a:spcAft>
                <a:spcPts val="800"/>
              </a:spcAft>
            </a:pPr>
            <a:r>
              <a:rPr lang="en-GB" sz="2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Categorize condition of network based on age and KPIs from AKUM Benchmarking (number of sewer blockages) for each agglomeration</a:t>
            </a:r>
          </a:p>
          <a:p>
            <a:pPr>
              <a:spcAft>
                <a:spcPts val="800"/>
              </a:spcAft>
            </a:pPr>
            <a:r>
              <a:rPr lang="en-GB" sz="24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Assumptions will made for data gaps (age of network not available)</a:t>
            </a:r>
          </a:p>
          <a:p>
            <a:pPr>
              <a:spcAft>
                <a:spcPts val="800"/>
              </a:spcAft>
            </a:pPr>
            <a:r>
              <a:rPr lang="en-GB" sz="2400" dirty="0">
                <a:solidFill>
                  <a:schemeClr val="tx1"/>
                </a:solidFill>
                <a:latin typeface="Calibri" panose="020F0502020204030204" pitchFamily="34" charset="0"/>
                <a:cs typeface="Times New Roman" panose="02020603050405020304" pitchFamily="18" charset="0"/>
              </a:rPr>
              <a:t>For each condition category apply share of network length to be rehabilitated in a certain period (short-term, medium-term, long-term). </a:t>
            </a:r>
          </a:p>
          <a:p>
            <a:pPr>
              <a:spcAft>
                <a:spcPts val="800"/>
              </a:spcAft>
            </a:pPr>
            <a:r>
              <a:rPr lang="en-GB" sz="2400" dirty="0">
                <a:solidFill>
                  <a:schemeClr val="tx1"/>
                </a:solidFill>
                <a:latin typeface="Calibri" panose="020F0502020204030204" pitchFamily="34" charset="0"/>
                <a:cs typeface="Times New Roman" panose="02020603050405020304" pitchFamily="18" charset="0"/>
              </a:rPr>
              <a:t>Feasibility Studies (e.g. CCTV inspection) will be considered </a:t>
            </a:r>
          </a:p>
          <a:p>
            <a:pPr>
              <a:spcAft>
                <a:spcPts val="800"/>
              </a:spcAft>
            </a:pPr>
            <a:r>
              <a:rPr lang="en-GB" sz="2400" dirty="0">
                <a:solidFill>
                  <a:schemeClr val="tx1"/>
                </a:solidFill>
                <a:latin typeface="Calibri" panose="020F0502020204030204" pitchFamily="34" charset="0"/>
                <a:cs typeface="Times New Roman" panose="02020603050405020304" pitchFamily="18" charset="0"/>
              </a:rPr>
              <a:t>Result =&gt; length of sewer network to be rehabilitated and/or replaced. </a:t>
            </a:r>
            <a:endParaRPr lang="de-AT" sz="2400" dirty="0">
              <a:solidFill>
                <a:schemeClr val="tx1"/>
              </a:solidFill>
              <a:latin typeface="Calibri" panose="020F0502020204030204" pitchFamily="34" charset="0"/>
              <a:cs typeface="Times New Roman" panose="02020603050405020304" pitchFamily="18" charset="0"/>
            </a:endParaRPr>
          </a:p>
          <a:p>
            <a:pPr>
              <a:spcAft>
                <a:spcPts val="800"/>
              </a:spcAft>
            </a:pPr>
            <a:endParaRPr lang="en-GB" sz="2400" dirty="0">
              <a:solidFill>
                <a:schemeClr val="tx1"/>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9897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Gaps and measures – Waste Water Treatment</a:t>
            </a:r>
            <a:br>
              <a:rPr lang="de-AT" sz="1800" b="1" u="none" strike="noStrike" kern="0" spc="0" dirty="0">
                <a:solidFill>
                  <a:srgbClr val="000066"/>
                </a:solidFill>
                <a:effectLst/>
                <a:highlight>
                  <a:srgbClr val="FF0000"/>
                </a:highlight>
                <a:latin typeface="Calibri" panose="020F0502020204030204" pitchFamily="34" charset="0"/>
                <a:ea typeface="Times New Roman" panose="02020603050405020304" pitchFamily="18" charset="0"/>
                <a:cs typeface="Times New Roman" panose="02020603050405020304" pitchFamily="18" charset="0"/>
              </a:rPr>
            </a:br>
            <a:endParaRPr lang="de-AT" sz="4000" cap="small" dirty="0">
              <a:solidFill>
                <a:srgbClr val="000066"/>
              </a:solidFill>
              <a:effectLst/>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24</a:t>
              </a:fld>
              <a:endParaRPr lang="en-US">
                <a:solidFill>
                  <a:srgbClr val="003080"/>
                </a:solidFill>
              </a:endParaRPr>
            </a:p>
          </p:txBody>
        </p:sp>
      </p:grpSp>
      <p:sp>
        <p:nvSpPr>
          <p:cNvPr id="10" name="Rectangle 3">
            <a:extLst>
              <a:ext uri="{FF2B5EF4-FFF2-40B4-BE49-F238E27FC236}">
                <a16:creationId xmlns:a16="http://schemas.microsoft.com/office/drawing/2014/main" id="{59F83D57-B23D-4796-848D-A68ABD52BC6C}"/>
              </a:ext>
            </a:extLst>
          </p:cNvPr>
          <p:cNvSpPr txBox="1">
            <a:spLocks/>
          </p:cNvSpPr>
          <p:nvPr/>
        </p:nvSpPr>
        <p:spPr bwMode="auto">
          <a:xfrm>
            <a:off x="637299" y="120513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rgbClr val="003080"/>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003080"/>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003080"/>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800"/>
              </a:spcAft>
              <a:buFont typeface="Arial" charset="0"/>
              <a:buNone/>
            </a:pP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1) </a:t>
            </a:r>
            <a:r>
              <a:rPr lang="en-GB" sz="2400" b="1" dirty="0">
                <a:solidFill>
                  <a:schemeClr val="tx1"/>
                </a:solidFill>
                <a:latin typeface="Calibri" panose="020F0502020204030204" pitchFamily="34" charset="0"/>
                <a:ea typeface="Times New Roman" panose="02020603050405020304" pitchFamily="18" charset="0"/>
                <a:cs typeface="Arial" panose="020B0604020202020204" pitchFamily="34" charset="0"/>
              </a:rPr>
              <a:t>Estimation of required facilities</a:t>
            </a:r>
          </a:p>
          <a:p>
            <a:pPr>
              <a:spcAft>
                <a:spcPts val="800"/>
              </a:spcAft>
            </a:pPr>
            <a:r>
              <a:rPr lang="en-US" sz="2400" dirty="0">
                <a:solidFill>
                  <a:schemeClr val="tx1"/>
                </a:solidFill>
                <a:latin typeface="Calibri" panose="020F0502020204030204" pitchFamily="34" charset="0"/>
                <a:cs typeface="Times New Roman" panose="02020603050405020304" pitchFamily="18" charset="0"/>
              </a:rPr>
              <a:t>165 Agglomerations from </a:t>
            </a:r>
            <a:r>
              <a:rPr lang="en-GB" sz="2400" i="1" dirty="0">
                <a:solidFill>
                  <a:schemeClr val="tx1"/>
                </a:solidFill>
                <a:latin typeface="Calibri" panose="020F0502020204030204" pitchFamily="34" charset="0"/>
                <a:cs typeface="Times New Roman" panose="02020603050405020304" pitchFamily="18" charset="0"/>
              </a:rPr>
              <a:t>Waste Water Agglomerations and Water Supply Zones Report </a:t>
            </a:r>
            <a:r>
              <a:rPr lang="en-GB" sz="2400" dirty="0">
                <a:solidFill>
                  <a:schemeClr val="tx1"/>
                </a:solidFill>
                <a:latin typeface="Calibri" panose="020F0502020204030204" pitchFamily="34" charset="0"/>
                <a:cs typeface="Times New Roman" panose="02020603050405020304" pitchFamily="18" charset="0"/>
              </a:rPr>
              <a:t>(23 December 2021)</a:t>
            </a:r>
            <a:endParaRPr lang="en-US" sz="2400" dirty="0">
              <a:solidFill>
                <a:schemeClr val="tx1"/>
              </a:solidFill>
              <a:latin typeface="Calibri" panose="020F0502020204030204" pitchFamily="34" charset="0"/>
              <a:cs typeface="Times New Roman" panose="02020603050405020304" pitchFamily="18" charset="0"/>
            </a:endParaRPr>
          </a:p>
          <a:p>
            <a:pPr>
              <a:spcAft>
                <a:spcPts val="800"/>
              </a:spcAft>
            </a:pPr>
            <a:r>
              <a:rPr lang="en-US" sz="2400" dirty="0">
                <a:solidFill>
                  <a:schemeClr val="tx1"/>
                </a:solidFill>
                <a:latin typeface="Calibri" panose="020F0502020204030204" pitchFamily="34" charset="0"/>
                <a:cs typeface="Times New Roman" panose="02020603050405020304" pitchFamily="18" charset="0"/>
              </a:rPr>
              <a:t>Life cost optimization analysis for wastewater transport and treatment based on CAPEX and OPEX for WWTPs and collectors for Centralized and Decentralized approach</a:t>
            </a:r>
          </a:p>
          <a:p>
            <a:pPr>
              <a:spcAft>
                <a:spcPts val="800"/>
              </a:spcAft>
            </a:pPr>
            <a:r>
              <a:rPr lang="en-US" sz="2400" dirty="0">
                <a:solidFill>
                  <a:schemeClr val="tx1"/>
                </a:solidFill>
                <a:latin typeface="Calibri" panose="020F0502020204030204" pitchFamily="34" charset="0"/>
                <a:cs typeface="Times New Roman" panose="02020603050405020304" pitchFamily="18" charset="0"/>
              </a:rPr>
              <a:t>Estimated 113 WWTPs in </a:t>
            </a:r>
            <a:r>
              <a:rPr lang="en-US" sz="2400" i="1" dirty="0">
                <a:solidFill>
                  <a:schemeClr val="tx1"/>
                </a:solidFill>
                <a:latin typeface="Calibri" panose="020F0502020204030204" pitchFamily="34" charset="0"/>
                <a:cs typeface="Times New Roman" panose="02020603050405020304" pitchFamily="18" charset="0"/>
              </a:rPr>
              <a:t>Clustering options for wastewater treatment - Draft Working Document </a:t>
            </a:r>
            <a:r>
              <a:rPr lang="en-US" sz="2400" dirty="0">
                <a:solidFill>
                  <a:schemeClr val="tx1"/>
                </a:solidFill>
                <a:latin typeface="Calibri" panose="020F0502020204030204" pitchFamily="34" charset="0"/>
                <a:cs typeface="Times New Roman" panose="02020603050405020304" pitchFamily="18" charset="0"/>
              </a:rPr>
              <a:t>(30 March 2022)</a:t>
            </a:r>
          </a:p>
          <a:p>
            <a:pPr>
              <a:spcAft>
                <a:spcPts val="800"/>
              </a:spcAft>
            </a:pPr>
            <a:endParaRPr lang="en-GB" sz="2400" dirty="0">
              <a:solidFill>
                <a:schemeClr val="tx1"/>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8956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Gaps and measures – Waste Water Treatment</a:t>
            </a:r>
            <a:br>
              <a:rPr lang="de-AT" sz="1800" b="1" u="none" strike="noStrike" kern="0" spc="0" dirty="0">
                <a:solidFill>
                  <a:srgbClr val="000066"/>
                </a:solidFill>
                <a:effectLst/>
                <a:highlight>
                  <a:srgbClr val="FF0000"/>
                </a:highlight>
                <a:latin typeface="Calibri" panose="020F0502020204030204" pitchFamily="34" charset="0"/>
                <a:ea typeface="Times New Roman" panose="02020603050405020304" pitchFamily="18" charset="0"/>
                <a:cs typeface="Times New Roman" panose="02020603050405020304" pitchFamily="18" charset="0"/>
              </a:rPr>
            </a:br>
            <a:endParaRPr lang="de-AT" sz="4000" cap="small" dirty="0">
              <a:solidFill>
                <a:srgbClr val="000066"/>
              </a:solidFill>
              <a:effectLst/>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25</a:t>
              </a:fld>
              <a:endParaRPr lang="en-US">
                <a:solidFill>
                  <a:srgbClr val="003080"/>
                </a:solidFill>
              </a:endParaRPr>
            </a:p>
          </p:txBody>
        </p:sp>
      </p:grpSp>
      <p:sp>
        <p:nvSpPr>
          <p:cNvPr id="10" name="Rectangle 3">
            <a:extLst>
              <a:ext uri="{FF2B5EF4-FFF2-40B4-BE49-F238E27FC236}">
                <a16:creationId xmlns:a16="http://schemas.microsoft.com/office/drawing/2014/main" id="{59F83D57-B23D-4796-848D-A68ABD52BC6C}"/>
              </a:ext>
            </a:extLst>
          </p:cNvPr>
          <p:cNvSpPr txBox="1">
            <a:spLocks/>
          </p:cNvSpPr>
          <p:nvPr/>
        </p:nvSpPr>
        <p:spPr bwMode="auto">
          <a:xfrm>
            <a:off x="637299" y="120513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rgbClr val="003080"/>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003080"/>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003080"/>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00308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800"/>
              </a:spcAft>
              <a:buFont typeface="Arial" charset="0"/>
              <a:buNone/>
            </a:pPr>
            <a:r>
              <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rPr>
              <a:t>2) </a:t>
            </a:r>
            <a:r>
              <a:rPr lang="en-GB" sz="2400" b="1" dirty="0">
                <a:solidFill>
                  <a:schemeClr val="tx1"/>
                </a:solidFill>
                <a:latin typeface="Calibri" panose="020F0502020204030204" pitchFamily="34" charset="0"/>
                <a:ea typeface="Times New Roman" panose="02020603050405020304" pitchFamily="18" charset="0"/>
                <a:cs typeface="Arial" panose="020B0604020202020204" pitchFamily="34" charset="0"/>
              </a:rPr>
              <a:t>Identification of gaps</a:t>
            </a:r>
          </a:p>
          <a:p>
            <a:pPr>
              <a:spcAft>
                <a:spcPts val="800"/>
              </a:spcAft>
            </a:pPr>
            <a:r>
              <a:rPr lang="en-US" sz="2400" dirty="0">
                <a:solidFill>
                  <a:schemeClr val="tx1"/>
                </a:solidFill>
                <a:latin typeface="Calibri" panose="020F0502020204030204" pitchFamily="34" charset="0"/>
                <a:cs typeface="Times New Roman" panose="02020603050405020304" pitchFamily="18" charset="0"/>
              </a:rPr>
              <a:t>Sixteen of required WWTPs are already existing or under construction and will require further ad-hoc analysis to asses rehabilitation, upgrade, extension and replacement works </a:t>
            </a:r>
          </a:p>
          <a:p>
            <a:pPr>
              <a:spcAft>
                <a:spcPts val="800"/>
              </a:spcAft>
            </a:pPr>
            <a:r>
              <a:rPr lang="en-US" sz="2400" dirty="0">
                <a:solidFill>
                  <a:schemeClr val="tx1"/>
                </a:solidFill>
                <a:latin typeface="Calibri" panose="020F0502020204030204" pitchFamily="34" charset="0"/>
                <a:cs typeface="Times New Roman" panose="02020603050405020304" pitchFamily="18" charset="0"/>
              </a:rPr>
              <a:t>97 WWTPs new facilities (including collectors)</a:t>
            </a:r>
          </a:p>
          <a:p>
            <a:pPr>
              <a:spcAft>
                <a:spcPts val="800"/>
              </a:spcAft>
            </a:pPr>
            <a:r>
              <a:rPr lang="en-GB" sz="2400" dirty="0">
                <a:solidFill>
                  <a:schemeClr val="tx1"/>
                </a:solidFill>
                <a:latin typeface="Calibri" panose="020F0502020204030204" pitchFamily="34" charset="0"/>
                <a:cs typeface="Times New Roman" panose="02020603050405020304" pitchFamily="18" charset="0"/>
              </a:rPr>
              <a:t>Comparison with Feasibility Studies where available</a:t>
            </a:r>
          </a:p>
          <a:p>
            <a:pPr>
              <a:spcAft>
                <a:spcPts val="800"/>
              </a:spcAft>
            </a:pPr>
            <a:r>
              <a:rPr lang="en-GB" sz="2400" dirty="0">
                <a:solidFill>
                  <a:schemeClr val="tx1"/>
                </a:solidFill>
                <a:latin typeface="Calibri" panose="020F0502020204030204" pitchFamily="34" charset="0"/>
                <a:cs typeface="Times New Roman" panose="02020603050405020304" pitchFamily="18" charset="0"/>
              </a:rPr>
              <a:t>Integration with Sludge Management Strategy requirements</a:t>
            </a:r>
            <a:endParaRPr lang="en-US" sz="2400" dirty="0">
              <a:solidFill>
                <a:schemeClr val="tx1"/>
              </a:solidFill>
              <a:latin typeface="Calibri" panose="020F0502020204030204" pitchFamily="34" charset="0"/>
              <a:cs typeface="Times New Roman" panose="02020603050405020304" pitchFamily="18" charset="0"/>
            </a:endParaRPr>
          </a:p>
          <a:p>
            <a:pPr>
              <a:spcAft>
                <a:spcPts val="800"/>
              </a:spcAft>
            </a:pPr>
            <a:endParaRPr lang="en-GB" sz="2400" dirty="0">
              <a:solidFill>
                <a:schemeClr val="tx1"/>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3331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Legal and policy gaps and Measures</a:t>
            </a:r>
            <a:endParaRPr lang="de-AT"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26</a:t>
              </a:fld>
              <a:endParaRPr lang="en-US">
                <a:solidFill>
                  <a:srgbClr val="003080"/>
                </a:solidFill>
              </a:endParaRPr>
            </a:p>
          </p:txBody>
        </p:sp>
      </p:grpSp>
      <p:sp>
        <p:nvSpPr>
          <p:cNvPr id="18435" name="Rectangle 3"/>
          <p:cNvSpPr>
            <a:spLocks noGrp="1"/>
          </p:cNvSpPr>
          <p:nvPr>
            <p:ph type="body" idx="1"/>
          </p:nvPr>
        </p:nvSpPr>
        <p:spPr>
          <a:xfrm>
            <a:off x="469816" y="1362393"/>
            <a:ext cx="8229600" cy="4525963"/>
          </a:xfrm>
        </p:spPr>
        <p:txBody>
          <a:bodyPr/>
          <a:lstStyle/>
          <a:p>
            <a:pPr lvl="1" algn="just">
              <a:lnSpc>
                <a:spcPct val="120000"/>
              </a:lnSpc>
              <a:spcAft>
                <a:spcPts val="600"/>
              </a:spcAft>
              <a:buFont typeface="Wingdings" panose="05000000000000000000" pitchFamily="2" charset="2"/>
              <a:buChar char="§"/>
            </a:pPr>
            <a:r>
              <a:rPr lang="en-GB" sz="2400" dirty="0">
                <a:effectLst/>
                <a:ea typeface="Times New Roman" panose="02020603050405020304" pitchFamily="18" charset="0"/>
                <a:cs typeface="Times New Roman" panose="02020603050405020304" pitchFamily="18" charset="0"/>
              </a:rPr>
              <a:t>Actions required to complete transposition and consolidate the legal framework: adopting primary and secondary legislation</a:t>
            </a:r>
            <a:endParaRPr lang="de-AT" sz="2400" dirty="0">
              <a:effectLst/>
              <a:ea typeface="Times New Roman" panose="02020603050405020304" pitchFamily="18" charset="0"/>
              <a:cs typeface="Times New Roman" panose="02020603050405020304" pitchFamily="18" charset="0"/>
            </a:endParaRPr>
          </a:p>
          <a:p>
            <a:pPr lvl="1" algn="just">
              <a:lnSpc>
                <a:spcPct val="120000"/>
              </a:lnSpc>
              <a:spcAft>
                <a:spcPts val="600"/>
              </a:spcAft>
              <a:buFont typeface="Wingdings" panose="05000000000000000000" pitchFamily="2" charset="2"/>
              <a:buChar char="§"/>
            </a:pPr>
            <a:r>
              <a:rPr lang="en-GB" sz="2400" dirty="0">
                <a:effectLst/>
                <a:ea typeface="Times New Roman" panose="02020603050405020304" pitchFamily="18" charset="0"/>
                <a:cs typeface="Times New Roman" panose="02020603050405020304" pitchFamily="18" charset="0"/>
              </a:rPr>
              <a:t>Actions required to complete the policy framework besides the specific requirements of the directive.</a:t>
            </a:r>
          </a:p>
          <a:p>
            <a:pPr lvl="1" algn="just">
              <a:lnSpc>
                <a:spcPct val="120000"/>
              </a:lnSpc>
              <a:spcAft>
                <a:spcPts val="600"/>
              </a:spcAft>
              <a:buFont typeface="Wingdings" panose="05000000000000000000" pitchFamily="2" charset="2"/>
              <a:buChar char="§"/>
            </a:pPr>
            <a:r>
              <a:rPr lang="en-GB" sz="2400" dirty="0">
                <a:effectLst/>
                <a:ea typeface="Times New Roman" panose="02020603050405020304" pitchFamily="18" charset="0"/>
                <a:cs typeface="Times New Roman" panose="02020603050405020304" pitchFamily="18" charset="0"/>
              </a:rPr>
              <a:t>Table of Concordance (</a:t>
            </a:r>
            <a:r>
              <a:rPr lang="en-GB" sz="2400" dirty="0" err="1">
                <a:effectLst/>
                <a:ea typeface="Times New Roman" panose="02020603050405020304" pitchFamily="18" charset="0"/>
                <a:cs typeface="Times New Roman" panose="02020603050405020304" pitchFamily="18" charset="0"/>
              </a:rPr>
              <a:t>ToC</a:t>
            </a:r>
            <a:r>
              <a:rPr lang="en-GB" sz="2400" dirty="0">
                <a:effectLst/>
                <a:ea typeface="Times New Roman" panose="02020603050405020304" pitchFamily="18" charset="0"/>
                <a:cs typeface="Times New Roman" panose="02020603050405020304" pitchFamily="18" charset="0"/>
              </a:rPr>
              <a:t>) </a:t>
            </a:r>
            <a:endParaRPr lang="de-AT" sz="2400" dirty="0">
              <a:effectLst/>
              <a:ea typeface="Times New Roman" panose="02020603050405020304" pitchFamily="18" charset="0"/>
              <a:cs typeface="Times New Roman" panose="02020603050405020304" pitchFamily="18" charset="0"/>
            </a:endParaRPr>
          </a:p>
          <a:p>
            <a:pPr marL="0" indent="0">
              <a:spcAft>
                <a:spcPts val="800"/>
              </a:spcAft>
              <a:buNone/>
            </a:pPr>
            <a:endParaRPr lang="en-GB" sz="2400" dirty="0">
              <a:solidFill>
                <a:schemeClr val="tx1"/>
              </a:solidFill>
              <a:latin typeface="Calibri" panose="020F0502020204030204" pitchFamily="34" charset="0"/>
              <a:ea typeface="Times New Roman" panose="02020603050405020304" pitchFamily="18" charset="0"/>
              <a:cs typeface="Arial" panose="020B0604020202020204" pitchFamily="34" charset="0"/>
            </a:endParaRPr>
          </a:p>
        </p:txBody>
      </p:sp>
      <p:graphicFrame>
        <p:nvGraphicFramePr>
          <p:cNvPr id="2" name="Tabelle 1">
            <a:extLst>
              <a:ext uri="{FF2B5EF4-FFF2-40B4-BE49-F238E27FC236}">
                <a16:creationId xmlns:a16="http://schemas.microsoft.com/office/drawing/2014/main" id="{9EAF2FA5-10D5-4E23-BCC4-656157CB5DB6}"/>
              </a:ext>
            </a:extLst>
          </p:cNvPr>
          <p:cNvGraphicFramePr>
            <a:graphicFrameLocks noGrp="1"/>
          </p:cNvGraphicFramePr>
          <p:nvPr>
            <p:extLst>
              <p:ext uri="{D42A27DB-BD31-4B8C-83A1-F6EECF244321}">
                <p14:modId xmlns:p14="http://schemas.microsoft.com/office/powerpoint/2010/main" val="709660676"/>
              </p:ext>
            </p:extLst>
          </p:nvPr>
        </p:nvGraphicFramePr>
        <p:xfrm>
          <a:off x="482006" y="4492240"/>
          <a:ext cx="8229599" cy="1396117"/>
        </p:xfrm>
        <a:graphic>
          <a:graphicData uri="http://schemas.openxmlformats.org/drawingml/2006/table">
            <a:tbl>
              <a:tblPr firstRow="1" firstCol="1" bandRow="1">
                <a:tableStyleId>{5C22544A-7EE6-4342-B048-85BDC9FD1C3A}</a:tableStyleId>
              </a:tblPr>
              <a:tblGrid>
                <a:gridCol w="470733">
                  <a:extLst>
                    <a:ext uri="{9D8B030D-6E8A-4147-A177-3AD203B41FA5}">
                      <a16:colId xmlns:a16="http://schemas.microsoft.com/office/drawing/2014/main" val="377682919"/>
                    </a:ext>
                  </a:extLst>
                </a:gridCol>
                <a:gridCol w="2011314">
                  <a:extLst>
                    <a:ext uri="{9D8B030D-6E8A-4147-A177-3AD203B41FA5}">
                      <a16:colId xmlns:a16="http://schemas.microsoft.com/office/drawing/2014/main" val="952704392"/>
                    </a:ext>
                  </a:extLst>
                </a:gridCol>
                <a:gridCol w="1473098">
                  <a:extLst>
                    <a:ext uri="{9D8B030D-6E8A-4147-A177-3AD203B41FA5}">
                      <a16:colId xmlns:a16="http://schemas.microsoft.com/office/drawing/2014/main" val="1590963467"/>
                    </a:ext>
                  </a:extLst>
                </a:gridCol>
                <a:gridCol w="1560332">
                  <a:extLst>
                    <a:ext uri="{9D8B030D-6E8A-4147-A177-3AD203B41FA5}">
                      <a16:colId xmlns:a16="http://schemas.microsoft.com/office/drawing/2014/main" val="2926251506"/>
                    </a:ext>
                  </a:extLst>
                </a:gridCol>
                <a:gridCol w="1662379">
                  <a:extLst>
                    <a:ext uri="{9D8B030D-6E8A-4147-A177-3AD203B41FA5}">
                      <a16:colId xmlns:a16="http://schemas.microsoft.com/office/drawing/2014/main" val="3138835987"/>
                    </a:ext>
                  </a:extLst>
                </a:gridCol>
                <a:gridCol w="1051743">
                  <a:extLst>
                    <a:ext uri="{9D8B030D-6E8A-4147-A177-3AD203B41FA5}">
                      <a16:colId xmlns:a16="http://schemas.microsoft.com/office/drawing/2014/main" val="740816427"/>
                    </a:ext>
                  </a:extLst>
                </a:gridCol>
              </a:tblGrid>
              <a:tr h="541181">
                <a:tc>
                  <a:txBody>
                    <a:bodyPr/>
                    <a:lstStyle/>
                    <a:p>
                      <a:pPr algn="just">
                        <a:lnSpc>
                          <a:spcPct val="120000"/>
                        </a:lnSpc>
                        <a:spcAft>
                          <a:spcPts val="600"/>
                        </a:spcAft>
                      </a:pPr>
                      <a:r>
                        <a:rPr lang="en-GB" sz="1100">
                          <a:effectLst/>
                        </a:rPr>
                        <a:t>N°</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1100" dirty="0">
                          <a:effectLst/>
                        </a:rPr>
                        <a:t>Article of EU Directive and requirement</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1100">
                          <a:effectLst/>
                        </a:rPr>
                        <a:t>Responsible Organisation</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1100">
                          <a:effectLst/>
                        </a:rPr>
                        <a:t>Gaps</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1100">
                          <a:effectLst/>
                        </a:rPr>
                        <a:t>Actions</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1100">
                          <a:effectLst/>
                        </a:rPr>
                        <a:t>Timeline</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65334079"/>
                  </a:ext>
                </a:extLst>
              </a:tr>
              <a:tr h="213734">
                <a:tc>
                  <a:txBody>
                    <a:bodyPr/>
                    <a:lstStyle/>
                    <a:p>
                      <a:pPr algn="just">
                        <a:lnSpc>
                          <a:spcPct val="120000"/>
                        </a:lnSpc>
                        <a:spcAft>
                          <a:spcPts val="600"/>
                        </a:spcAft>
                      </a:pPr>
                      <a:r>
                        <a:rPr lang="en-GB" sz="900">
                          <a:effectLst/>
                          <a:highlight>
                            <a:srgbClr val="00FF00"/>
                          </a:highlight>
                        </a:rPr>
                        <a:t> </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9502086"/>
                  </a:ext>
                </a:extLst>
              </a:tr>
              <a:tr h="213734">
                <a:tc>
                  <a:txBody>
                    <a:bodyPr/>
                    <a:lstStyle/>
                    <a:p>
                      <a:pPr algn="just">
                        <a:lnSpc>
                          <a:spcPct val="120000"/>
                        </a:lnSpc>
                        <a:spcAft>
                          <a:spcPts val="600"/>
                        </a:spcAft>
                      </a:pPr>
                      <a:r>
                        <a:rPr lang="en-GB" sz="900">
                          <a:effectLst/>
                          <a:highlight>
                            <a:srgbClr val="00FF00"/>
                          </a:highlight>
                        </a:rPr>
                        <a:t> </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00915385"/>
                  </a:ext>
                </a:extLst>
              </a:tr>
              <a:tr h="213734">
                <a:tc>
                  <a:txBody>
                    <a:bodyPr/>
                    <a:lstStyle/>
                    <a:p>
                      <a:pPr algn="just">
                        <a:lnSpc>
                          <a:spcPct val="120000"/>
                        </a:lnSpc>
                        <a:spcAft>
                          <a:spcPts val="600"/>
                        </a:spcAft>
                      </a:pPr>
                      <a:r>
                        <a:rPr lang="en-GB" sz="900">
                          <a:effectLst/>
                          <a:highlight>
                            <a:srgbClr val="00FF00"/>
                          </a:highlight>
                        </a:rPr>
                        <a:t> </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62536518"/>
                  </a:ext>
                </a:extLst>
              </a:tr>
              <a:tr h="213734">
                <a:tc>
                  <a:txBody>
                    <a:bodyPr/>
                    <a:lstStyle/>
                    <a:p>
                      <a:pPr algn="just">
                        <a:lnSpc>
                          <a:spcPct val="120000"/>
                        </a:lnSpc>
                        <a:spcAft>
                          <a:spcPts val="600"/>
                        </a:spcAft>
                      </a:pPr>
                      <a:r>
                        <a:rPr lang="en-GB" sz="900">
                          <a:effectLst/>
                          <a:highlight>
                            <a:srgbClr val="00FF00"/>
                          </a:highlight>
                        </a:rPr>
                        <a:t> </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a:effectLst/>
                        </a:rPr>
                        <a:t>To be completed</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Aft>
                          <a:spcPts val="600"/>
                        </a:spcAft>
                      </a:pPr>
                      <a:r>
                        <a:rPr lang="en-GB" sz="900" dirty="0">
                          <a:effectLst/>
                        </a:rPr>
                        <a:t>To be completed</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19490925"/>
                  </a:ext>
                </a:extLst>
              </a:tr>
            </a:tbl>
          </a:graphicData>
        </a:graphic>
      </p:graphicFrame>
    </p:spTree>
    <p:extLst>
      <p:ext uri="{BB962C8B-B14F-4D97-AF65-F5344CB8AC3E}">
        <p14:creationId xmlns:p14="http://schemas.microsoft.com/office/powerpoint/2010/main" val="2284162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Institutional gaps and Measures</a:t>
            </a:r>
            <a:endParaRPr lang="de-AT"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27</a:t>
              </a:fld>
              <a:endParaRPr lang="en-US">
                <a:solidFill>
                  <a:srgbClr val="003080"/>
                </a:solidFill>
              </a:endParaRPr>
            </a:p>
          </p:txBody>
        </p:sp>
      </p:grpSp>
      <p:sp>
        <p:nvSpPr>
          <p:cNvPr id="18435" name="Rectangle 3"/>
          <p:cNvSpPr>
            <a:spLocks noGrp="1"/>
          </p:cNvSpPr>
          <p:nvPr>
            <p:ph type="body" idx="1"/>
          </p:nvPr>
        </p:nvSpPr>
        <p:spPr>
          <a:xfrm>
            <a:off x="340520" y="1892056"/>
            <a:ext cx="8229600" cy="4525963"/>
          </a:xfrm>
        </p:spPr>
        <p:txBody>
          <a:bodyPr/>
          <a:lstStyle/>
          <a:p>
            <a:pPr marL="457200" lvl="1" indent="0" algn="just">
              <a:lnSpc>
                <a:spcPct val="120000"/>
              </a:lnSpc>
              <a:spcAft>
                <a:spcPts val="600"/>
              </a:spcAft>
              <a:buNone/>
            </a:pPr>
            <a:r>
              <a:rPr lang="en-GB" sz="2400" dirty="0">
                <a:effectLst/>
                <a:ea typeface="Times New Roman" panose="02020603050405020304" pitchFamily="18" charset="0"/>
                <a:cs typeface="Times New Roman" panose="02020603050405020304" pitchFamily="18" charset="0"/>
              </a:rPr>
              <a:t>Identify for each obligation prescribed by the DWD</a:t>
            </a:r>
          </a:p>
          <a:p>
            <a:pPr lvl="1" algn="just">
              <a:lnSpc>
                <a:spcPct val="120000"/>
              </a:lnSpc>
              <a:spcAft>
                <a:spcPts val="600"/>
              </a:spcAft>
              <a:buFont typeface="Wingdings" panose="05000000000000000000" pitchFamily="2" charset="2"/>
              <a:buChar char="§"/>
            </a:pPr>
            <a:r>
              <a:rPr lang="en-GB" sz="2400" dirty="0">
                <a:effectLst/>
                <a:ea typeface="Times New Roman" panose="02020603050405020304" pitchFamily="18" charset="0"/>
                <a:cs typeface="Times New Roman" panose="02020603050405020304" pitchFamily="18" charset="0"/>
              </a:rPr>
              <a:t>Responsible body =&gt; </a:t>
            </a: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Table of functions </a:t>
            </a:r>
            <a:endParaRPr lang="en-GB" sz="2400" dirty="0">
              <a:effectLst/>
              <a:ea typeface="Times New Roman" panose="02020603050405020304" pitchFamily="18" charset="0"/>
              <a:cs typeface="Times New Roman" panose="02020603050405020304" pitchFamily="18" charset="0"/>
            </a:endParaRPr>
          </a:p>
          <a:p>
            <a:pPr lvl="1" algn="just">
              <a:lnSpc>
                <a:spcPct val="120000"/>
              </a:lnSpc>
              <a:spcAft>
                <a:spcPts val="600"/>
              </a:spcAft>
              <a:buFont typeface="Wingdings" panose="05000000000000000000" pitchFamily="2" charset="2"/>
              <a:buChar char="§"/>
            </a:pPr>
            <a:r>
              <a:rPr lang="en-GB" sz="2400" dirty="0">
                <a:ea typeface="Times New Roman" panose="02020603050405020304" pitchFamily="18" charset="0"/>
                <a:cs typeface="Times New Roman" panose="02020603050405020304" pitchFamily="18" charset="0"/>
              </a:rPr>
              <a:t>Existing gaps</a:t>
            </a:r>
          </a:p>
          <a:p>
            <a:pPr lvl="1" algn="just">
              <a:lnSpc>
                <a:spcPct val="120000"/>
              </a:lnSpc>
              <a:spcAft>
                <a:spcPts val="600"/>
              </a:spcAft>
              <a:buFont typeface="Wingdings" panose="05000000000000000000" pitchFamily="2" charset="2"/>
              <a:buChar char="§"/>
            </a:pPr>
            <a:r>
              <a:rPr lang="en-GB" sz="2400" dirty="0">
                <a:effectLst/>
                <a:ea typeface="Times New Roman" panose="02020603050405020304" pitchFamily="18" charset="0"/>
                <a:cs typeface="Times New Roman" panose="02020603050405020304" pitchFamily="18" charset="0"/>
              </a:rPr>
              <a:t>Proposed measures, including economic and financial aspects, and timeline</a:t>
            </a:r>
          </a:p>
        </p:txBody>
      </p:sp>
    </p:spTree>
    <p:extLst>
      <p:ext uri="{BB962C8B-B14F-4D97-AF65-F5344CB8AC3E}">
        <p14:creationId xmlns:p14="http://schemas.microsoft.com/office/powerpoint/2010/main" val="3621015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Investment Cost Estimate – Waste Water Collection Infrastructure</a:t>
            </a:r>
            <a:endParaRPr lang="de-AT"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28</a:t>
              </a:fld>
              <a:endParaRPr lang="en-US">
                <a:solidFill>
                  <a:srgbClr val="003080"/>
                </a:solidFill>
              </a:endParaRPr>
            </a:p>
          </p:txBody>
        </p:sp>
      </p:grpSp>
      <p:sp>
        <p:nvSpPr>
          <p:cNvPr id="18435" name="Rectangle 3"/>
          <p:cNvSpPr>
            <a:spLocks noGrp="1"/>
          </p:cNvSpPr>
          <p:nvPr>
            <p:ph type="body" idx="1"/>
          </p:nvPr>
        </p:nvSpPr>
        <p:spPr>
          <a:xfrm>
            <a:off x="340520" y="1892056"/>
            <a:ext cx="8229600" cy="4525963"/>
          </a:xfrm>
        </p:spPr>
        <p:txBody>
          <a:bodyPr/>
          <a:lstStyle/>
          <a:p>
            <a:pPr lvl="1" algn="just">
              <a:lnSpc>
                <a:spcPct val="120000"/>
              </a:lnSpc>
              <a:spcAft>
                <a:spcPts val="600"/>
              </a:spcAft>
              <a:buFont typeface="Wingdings" panose="05000000000000000000" pitchFamily="2" charset="2"/>
              <a:buChar char="§"/>
            </a:pP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Unit costs for water supply networks based on recent feasibility studies and tender documents in Albania </a:t>
            </a:r>
          </a:p>
          <a:p>
            <a:pPr lvl="1" algn="just">
              <a:lnSpc>
                <a:spcPct val="120000"/>
              </a:lnSpc>
              <a:spcAft>
                <a:spcPts val="600"/>
              </a:spcAft>
              <a:buFont typeface="Wingdings" panose="05000000000000000000" pitchFamily="2" charset="2"/>
              <a:buChar char="§"/>
            </a:pPr>
            <a:r>
              <a:rPr lang="en-GB" sz="2400" dirty="0">
                <a:latin typeface="Calibri" panose="020F0502020204030204" pitchFamily="34" charset="0"/>
                <a:ea typeface="Times New Roman" panose="02020603050405020304" pitchFamily="18" charset="0"/>
                <a:cs typeface="Times New Roman" panose="02020603050405020304" pitchFamily="18" charset="0"/>
              </a:rPr>
              <a:t>Quantities estimated in Chapter 4</a:t>
            </a:r>
          </a:p>
          <a:p>
            <a:pPr lvl="1" algn="just">
              <a:lnSpc>
                <a:spcPct val="120000"/>
              </a:lnSpc>
              <a:spcAft>
                <a:spcPts val="600"/>
              </a:spcAft>
              <a:buFont typeface="Wingdings" panose="05000000000000000000" pitchFamily="2" charset="2"/>
              <a:buChar char="§"/>
            </a:pP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Compared and complemented with Master Plan</a:t>
            </a:r>
            <a:r>
              <a:rPr lang="en-GB" sz="2400" dirty="0">
                <a:latin typeface="Calibri" panose="020F0502020204030204" pitchFamily="34" charset="0"/>
                <a:ea typeface="Times New Roman" panose="02020603050405020304" pitchFamily="18" charset="0"/>
                <a:cs typeface="Times New Roman" panose="02020603050405020304" pitchFamily="18" charset="0"/>
              </a:rPr>
              <a:t> Cost estimates (2013, 2019) and Feasibility Studies</a:t>
            </a:r>
          </a:p>
          <a:p>
            <a:pPr lvl="1" algn="just">
              <a:lnSpc>
                <a:spcPct val="120000"/>
              </a:lnSpc>
              <a:spcAft>
                <a:spcPts val="600"/>
              </a:spcAft>
              <a:buFont typeface="Wingdings" panose="05000000000000000000" pitchFamily="2" charset="2"/>
              <a:buChar char="§"/>
            </a:pPr>
            <a:r>
              <a:rPr lang="en-GB" sz="2400" dirty="0">
                <a:latin typeface="Calibri" panose="020F0502020204030204" pitchFamily="34" charset="0"/>
                <a:ea typeface="Times New Roman" panose="02020603050405020304" pitchFamily="18" charset="0"/>
                <a:cs typeface="Times New Roman" panose="02020603050405020304" pitchFamily="18" charset="0"/>
              </a:rPr>
              <a:t>Cost estimates will be provided at agglomeration level</a:t>
            </a:r>
          </a:p>
          <a:p>
            <a:pPr lvl="1" algn="just">
              <a:lnSpc>
                <a:spcPct val="120000"/>
              </a:lnSpc>
              <a:spcAft>
                <a:spcPts val="600"/>
              </a:spcAft>
              <a:buFont typeface="Wingdings" panose="05000000000000000000" pitchFamily="2" charset="2"/>
              <a:buChar char="§"/>
            </a:pPr>
            <a:r>
              <a:rPr lang="en-GB" sz="2400" dirty="0">
                <a:latin typeface="Calibri" panose="020F0502020204030204" pitchFamily="34" charset="0"/>
                <a:ea typeface="Times New Roman" panose="02020603050405020304" pitchFamily="18" charset="0"/>
                <a:cs typeface="Times New Roman" panose="02020603050405020304" pitchFamily="18" charset="0"/>
              </a:rPr>
              <a:t>Extension and Rehabilitation of Infrastructure.</a:t>
            </a:r>
          </a:p>
        </p:txBody>
      </p:sp>
    </p:spTree>
    <p:extLst>
      <p:ext uri="{BB962C8B-B14F-4D97-AF65-F5344CB8AC3E}">
        <p14:creationId xmlns:p14="http://schemas.microsoft.com/office/powerpoint/2010/main" val="8656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Investment Cost Estimate – Waste Water Treatment Infrastructure</a:t>
            </a:r>
            <a:endParaRPr lang="de-AT"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29</a:t>
              </a:fld>
              <a:endParaRPr lang="en-US">
                <a:solidFill>
                  <a:srgbClr val="003080"/>
                </a:solidFill>
              </a:endParaRPr>
            </a:p>
          </p:txBody>
        </p:sp>
      </p:grpSp>
      <p:sp>
        <p:nvSpPr>
          <p:cNvPr id="18435" name="Rectangle 3"/>
          <p:cNvSpPr>
            <a:spLocks noGrp="1"/>
          </p:cNvSpPr>
          <p:nvPr>
            <p:ph type="body" idx="1"/>
          </p:nvPr>
        </p:nvSpPr>
        <p:spPr>
          <a:xfrm>
            <a:off x="340520" y="1700808"/>
            <a:ext cx="8229600" cy="4525963"/>
          </a:xfrm>
        </p:spPr>
        <p:txBody>
          <a:bodyPr/>
          <a:lstStyle/>
          <a:p>
            <a:pPr lvl="1" algn="just">
              <a:lnSpc>
                <a:spcPct val="120000"/>
              </a:lnSpc>
              <a:spcAft>
                <a:spcPts val="600"/>
              </a:spcAft>
              <a:buFont typeface="Wingdings" panose="05000000000000000000" pitchFamily="2" charset="2"/>
              <a:buChar char="§"/>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From GAP analysis: WWTP location, WWTP size and selected technology, collector lengths and path and hydraulic sizing (flow, slope, diameter and need for pumping)</a:t>
            </a:r>
          </a:p>
          <a:p>
            <a:pPr lvl="1" algn="just">
              <a:lnSpc>
                <a:spcPct val="120000"/>
              </a:lnSpc>
              <a:spcAft>
                <a:spcPts val="600"/>
              </a:spcAft>
              <a:buFont typeface="Wingdings" panose="05000000000000000000" pitchFamily="2" charset="2"/>
              <a:buChar char="§"/>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Cost curves for new WWTPs, collectors and pumping stations</a:t>
            </a:r>
          </a:p>
          <a:p>
            <a:pPr lvl="1" algn="just">
              <a:lnSpc>
                <a:spcPct val="120000"/>
              </a:lnSpc>
              <a:spcAft>
                <a:spcPts val="600"/>
              </a:spcAft>
              <a:buFont typeface="Wingdings" panose="05000000000000000000" pitchFamily="2" charset="2"/>
              <a:buChar char="§"/>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Ad hoc estimate for the existing facilities and comparison with recent Feasibility Studies </a:t>
            </a:r>
          </a:p>
          <a:p>
            <a:pPr lvl="1" algn="just">
              <a:lnSpc>
                <a:spcPct val="120000"/>
              </a:lnSpc>
              <a:spcAft>
                <a:spcPts val="600"/>
              </a:spcAft>
              <a:buFont typeface="Wingdings" panose="05000000000000000000" pitchFamily="2" charset="2"/>
              <a:buChar char="§"/>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Re-investment costs</a:t>
            </a:r>
          </a:p>
        </p:txBody>
      </p:sp>
    </p:spTree>
    <p:extLst>
      <p:ext uri="{BB962C8B-B14F-4D97-AF65-F5344CB8AC3E}">
        <p14:creationId xmlns:p14="http://schemas.microsoft.com/office/powerpoint/2010/main" val="1918762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b="1"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Cost Estimate Legal, Policy and Institutional Measures</a:t>
            </a:r>
            <a:endParaRPr lang="de-AT" sz="4000" cap="small"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30</a:t>
              </a:fld>
              <a:endParaRPr lang="en-US">
                <a:solidFill>
                  <a:srgbClr val="003080"/>
                </a:solidFill>
              </a:endParaRPr>
            </a:p>
          </p:txBody>
        </p:sp>
      </p:grpSp>
      <p:sp>
        <p:nvSpPr>
          <p:cNvPr id="18435" name="Rectangle 3"/>
          <p:cNvSpPr>
            <a:spLocks noGrp="1"/>
          </p:cNvSpPr>
          <p:nvPr>
            <p:ph type="body" idx="1"/>
          </p:nvPr>
        </p:nvSpPr>
        <p:spPr>
          <a:xfrm>
            <a:off x="340520" y="1892056"/>
            <a:ext cx="8229600" cy="4525963"/>
          </a:xfrm>
        </p:spPr>
        <p:txBody>
          <a:bodyPr/>
          <a:lstStyle/>
          <a:p>
            <a:pPr lvl="1" algn="just">
              <a:lnSpc>
                <a:spcPct val="120000"/>
              </a:lnSpc>
              <a:spcAft>
                <a:spcPts val="600"/>
              </a:spcAft>
              <a:buFont typeface="Wingdings" panose="05000000000000000000" pitchFamily="2" charset="2"/>
              <a:buChar char="§"/>
            </a:pP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Estimation of the costs for legal and policy transposition and implementation =&gt; in coordination with other projects (EUSIWM, SANE27)</a:t>
            </a:r>
          </a:p>
          <a:p>
            <a:pPr lvl="1" algn="just">
              <a:lnSpc>
                <a:spcPct val="120000"/>
              </a:lnSpc>
              <a:spcAft>
                <a:spcPts val="600"/>
              </a:spcAft>
              <a:buFont typeface="Wingdings" panose="05000000000000000000" pitchFamily="2" charset="2"/>
              <a:buChar char="§"/>
            </a:pP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Estimation of the costs for institutional reform measures </a:t>
            </a:r>
          </a:p>
          <a:p>
            <a:pPr lvl="1" algn="just">
              <a:lnSpc>
                <a:spcPct val="120000"/>
              </a:lnSpc>
              <a:spcAft>
                <a:spcPts val="600"/>
              </a:spcAft>
              <a:buFont typeface="Wingdings" panose="05000000000000000000" pitchFamily="2" charset="2"/>
              <a:buChar char="§"/>
            </a:pPr>
            <a:r>
              <a:rPr lang="en-GB" sz="2400" dirty="0">
                <a:latin typeface="Calibri" panose="020F0502020204030204" pitchFamily="34" charset="0"/>
                <a:ea typeface="Times New Roman" panose="02020603050405020304" pitchFamily="18" charset="0"/>
                <a:cs typeface="Times New Roman" panose="02020603050405020304" pitchFamily="18" charset="0"/>
              </a:rPr>
              <a:t>Estimation of costs for capacity building measures for utilities and at national level</a:t>
            </a:r>
          </a:p>
          <a:p>
            <a:pPr marL="457200" lvl="1" indent="0" algn="just">
              <a:lnSpc>
                <a:spcPct val="120000"/>
              </a:lnSpc>
              <a:spcAft>
                <a:spcPts val="600"/>
              </a:spcAft>
              <a:buNone/>
            </a:pP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1" algn="just">
              <a:lnSpc>
                <a:spcPct val="120000"/>
              </a:lnSpc>
              <a:spcAft>
                <a:spcPts val="600"/>
              </a:spcAft>
              <a:buFont typeface="Wingdings" panose="05000000000000000000" pitchFamily="2" charset="2"/>
              <a:buChar char="§"/>
            </a:pP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5537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900" y="322263"/>
            <a:ext cx="8229600" cy="1143000"/>
          </a:xfrm>
        </p:spPr>
        <p:txBody>
          <a:bodyPr/>
          <a:lstStyle/>
          <a:p>
            <a:pPr lvl="1">
              <a:spcBef>
                <a:spcPts val="1800"/>
              </a:spcBef>
              <a:spcAft>
                <a:spcPts val="600"/>
              </a:spcAft>
              <a:tabLst>
                <a:tab pos="228600" algn="l"/>
                <a:tab pos="449580" algn="l"/>
              </a:tabLst>
              <a:defRPr/>
            </a:pPr>
            <a:r>
              <a:rPr lang="en-GB" sz="4000" b="1" cap="small" dirty="0">
                <a:solidFill>
                  <a:srgbClr val="000066"/>
                </a:solidFill>
                <a:ea typeface="Times New Roman" panose="02020603050405020304" pitchFamily="18" charset="0"/>
                <a:cs typeface="Times New Roman" panose="02020603050405020304" pitchFamily="18" charset="0"/>
              </a:rPr>
              <a:t>Implementation timeframe</a:t>
            </a:r>
            <a:endParaRPr lang="de-AT" sz="4000" cap="small" dirty="0">
              <a:solidFill>
                <a:srgbClr val="000066"/>
              </a:solidFill>
              <a:ea typeface="Times New Roman" panose="02020603050405020304" pitchFamily="18" charset="0"/>
              <a:cs typeface="Times New Roman" panose="02020603050405020304" pitchFamily="18" charset="0"/>
            </a:endParaRPr>
          </a:p>
        </p:txBody>
      </p:sp>
      <p:grpSp>
        <p:nvGrpSpPr>
          <p:cNvPr id="69634" name="Group 4"/>
          <p:cNvGrpSpPr>
            <a:grpSpLocks/>
          </p:cNvGrpSpPr>
          <p:nvPr/>
        </p:nvGrpSpPr>
        <p:grpSpPr bwMode="auto">
          <a:xfrm>
            <a:off x="452438" y="6175375"/>
            <a:ext cx="8223250" cy="501650"/>
            <a:chOff x="285" y="3890"/>
            <a:chExt cx="5180" cy="316"/>
          </a:xfrm>
        </p:grpSpPr>
        <p:pic>
          <p:nvPicPr>
            <p:cNvPr id="696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696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696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5180EE22-E104-4A87-94F7-299E09608B0A}" type="slidenum">
                <a:rPr lang="en-US">
                  <a:solidFill>
                    <a:srgbClr val="003080"/>
                  </a:solidFill>
                </a:rPr>
                <a:pPr algn="ctr">
                  <a:spcBef>
                    <a:spcPct val="50000"/>
                  </a:spcBef>
                </a:pPr>
                <a:t>31</a:t>
              </a:fld>
              <a:endParaRPr lang="en-US">
                <a:solidFill>
                  <a:srgbClr val="003080"/>
                </a:solidFill>
              </a:endParaRPr>
            </a:p>
          </p:txBody>
        </p:sp>
      </p:grpSp>
      <p:sp>
        <p:nvSpPr>
          <p:cNvPr id="18435" name="Rectangle 3"/>
          <p:cNvSpPr>
            <a:spLocks noGrp="1"/>
          </p:cNvSpPr>
          <p:nvPr>
            <p:ph type="body" idx="1"/>
          </p:nvPr>
        </p:nvSpPr>
        <p:spPr>
          <a:xfrm>
            <a:off x="323528" y="1340768"/>
            <a:ext cx="8229600" cy="4525963"/>
          </a:xfrm>
        </p:spPr>
        <p:txBody>
          <a:bodyPr/>
          <a:lstStyle/>
          <a:p>
            <a:pPr lvl="1" algn="just">
              <a:lnSpc>
                <a:spcPct val="120000"/>
              </a:lnSpc>
              <a:spcAft>
                <a:spcPts val="600"/>
              </a:spcAft>
              <a:buFont typeface="Wingdings" panose="05000000000000000000" pitchFamily="2" charset="2"/>
              <a:buChar char="§"/>
              <a:defRPr/>
            </a:pPr>
            <a:r>
              <a:rPr lang="en-GB" sz="2400" b="1" dirty="0">
                <a:ea typeface="Times New Roman" panose="02020603050405020304" pitchFamily="18" charset="0"/>
                <a:cs typeface="Times New Roman" panose="02020603050405020304" pitchFamily="18" charset="0"/>
              </a:rPr>
              <a:t>Prioritisation of measures </a:t>
            </a:r>
          </a:p>
          <a:p>
            <a:pPr lvl="2" algn="just">
              <a:lnSpc>
                <a:spcPct val="120000"/>
              </a:lnSpc>
              <a:spcAft>
                <a:spcPts val="600"/>
              </a:spcAft>
              <a:buFont typeface="Courier New" panose="02070309020205020404" pitchFamily="49" charset="0"/>
              <a:buChar char="o"/>
              <a:defRPr/>
            </a:pPr>
            <a:r>
              <a:rPr lang="en-GB" dirty="0">
                <a:ea typeface="Times New Roman" panose="02020603050405020304" pitchFamily="18" charset="0"/>
                <a:cs typeface="Times New Roman" panose="02020603050405020304" pitchFamily="18" charset="0"/>
              </a:rPr>
              <a:t>Will </a:t>
            </a:r>
            <a:r>
              <a:rPr lang="en-GB" dirty="0">
                <a:cs typeface="Times New Roman" panose="02020603050405020304" pitchFamily="18" charset="0"/>
              </a:rPr>
              <a:t>be</a:t>
            </a:r>
            <a:r>
              <a:rPr lang="en-GB" dirty="0">
                <a:ea typeface="Times New Roman" panose="02020603050405020304" pitchFamily="18" charset="0"/>
                <a:cs typeface="Times New Roman" panose="02020603050405020304" pitchFamily="18" charset="0"/>
              </a:rPr>
              <a:t> discussed in WG meeting # 3 in September</a:t>
            </a:r>
          </a:p>
          <a:p>
            <a:pPr lvl="2" algn="just">
              <a:lnSpc>
                <a:spcPct val="120000"/>
              </a:lnSpc>
              <a:spcAft>
                <a:spcPts val="600"/>
              </a:spcAft>
              <a:buFont typeface="Courier New" panose="02070309020205020404" pitchFamily="49" charset="0"/>
              <a:buChar char="o"/>
              <a:defRPr/>
            </a:pPr>
            <a:r>
              <a:rPr lang="en-GB" dirty="0">
                <a:ea typeface="Times New Roman" panose="02020603050405020304" pitchFamily="18" charset="0"/>
                <a:cs typeface="Times New Roman" panose="02020603050405020304" pitchFamily="18" charset="0"/>
              </a:rPr>
              <a:t>Criteria will include inter alia:</a:t>
            </a:r>
          </a:p>
          <a:p>
            <a:pPr lvl="2" algn="just">
              <a:lnSpc>
                <a:spcPct val="120000"/>
              </a:lnSpc>
              <a:spcAft>
                <a:spcPts val="600"/>
              </a:spcAft>
              <a:buFont typeface="Courier New" panose="02070309020205020404" pitchFamily="49" charset="0"/>
              <a:buChar char="o"/>
              <a:defRPr/>
            </a:pPr>
            <a:r>
              <a:rPr lang="en-GB" dirty="0">
                <a:ea typeface="Times New Roman" panose="02020603050405020304" pitchFamily="18" charset="0"/>
                <a:cs typeface="Times New Roman" panose="02020603050405020304" pitchFamily="18" charset="0"/>
              </a:rPr>
              <a:t>Size of agglomeration: Large agglomerations highest priority</a:t>
            </a:r>
          </a:p>
          <a:p>
            <a:pPr lvl="2" algn="just">
              <a:lnSpc>
                <a:spcPct val="120000"/>
              </a:lnSpc>
              <a:spcAft>
                <a:spcPts val="600"/>
              </a:spcAft>
              <a:buFont typeface="Courier New" panose="02070309020205020404" pitchFamily="49" charset="0"/>
              <a:buChar char="o"/>
              <a:defRPr/>
            </a:pPr>
            <a:r>
              <a:rPr lang="en-GB" dirty="0">
                <a:ea typeface="Times New Roman" panose="02020603050405020304" pitchFamily="18" charset="0"/>
                <a:cs typeface="Times New Roman" panose="02020603050405020304" pitchFamily="18" charset="0"/>
              </a:rPr>
              <a:t>Project readiness: Design studies available</a:t>
            </a:r>
          </a:p>
          <a:p>
            <a:pPr lvl="2" algn="just">
              <a:lnSpc>
                <a:spcPct val="120000"/>
              </a:lnSpc>
              <a:spcAft>
                <a:spcPts val="600"/>
              </a:spcAft>
              <a:buFont typeface="Courier New" panose="02070309020205020404" pitchFamily="49" charset="0"/>
              <a:buChar char="o"/>
              <a:defRPr/>
            </a:pPr>
            <a:r>
              <a:rPr lang="en-GB" dirty="0">
                <a:ea typeface="Times New Roman" panose="02020603050405020304" pitchFamily="18" charset="0"/>
                <a:cs typeface="Times New Roman" panose="02020603050405020304" pitchFamily="18" charset="0"/>
              </a:rPr>
              <a:t>Measures in touristic areas</a:t>
            </a:r>
          </a:p>
          <a:p>
            <a:pPr marL="457200" lvl="1" indent="0" algn="just">
              <a:lnSpc>
                <a:spcPct val="120000"/>
              </a:lnSpc>
              <a:spcAft>
                <a:spcPts val="600"/>
              </a:spcAft>
              <a:buNone/>
              <a:defRPr/>
            </a:pPr>
            <a:endParaRPr lang="en-GB" sz="240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4101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900" y="322263"/>
            <a:ext cx="8229600" cy="1143000"/>
          </a:xfrm>
        </p:spPr>
        <p:txBody>
          <a:bodyPr/>
          <a:lstStyle/>
          <a:p>
            <a:pPr lvl="1">
              <a:spcBef>
                <a:spcPts val="1800"/>
              </a:spcBef>
              <a:spcAft>
                <a:spcPts val="600"/>
              </a:spcAft>
              <a:tabLst>
                <a:tab pos="228600" algn="l"/>
                <a:tab pos="449580" algn="l"/>
              </a:tabLst>
              <a:defRPr/>
            </a:pPr>
            <a:r>
              <a:rPr lang="en-GB" sz="4000" b="1" cap="small" dirty="0">
                <a:solidFill>
                  <a:srgbClr val="000066"/>
                </a:solidFill>
                <a:ea typeface="Times New Roman" panose="02020603050405020304" pitchFamily="18" charset="0"/>
                <a:cs typeface="Times New Roman" panose="02020603050405020304" pitchFamily="18" charset="0"/>
              </a:rPr>
              <a:t>Implementation timeframe</a:t>
            </a:r>
            <a:endParaRPr lang="de-AT" sz="4000" cap="small" dirty="0">
              <a:solidFill>
                <a:srgbClr val="000066"/>
              </a:solidFill>
              <a:ea typeface="Times New Roman" panose="02020603050405020304" pitchFamily="18" charset="0"/>
              <a:cs typeface="Times New Roman" panose="02020603050405020304" pitchFamily="18" charset="0"/>
            </a:endParaRPr>
          </a:p>
        </p:txBody>
      </p:sp>
      <p:grpSp>
        <p:nvGrpSpPr>
          <p:cNvPr id="69634" name="Group 4"/>
          <p:cNvGrpSpPr>
            <a:grpSpLocks/>
          </p:cNvGrpSpPr>
          <p:nvPr/>
        </p:nvGrpSpPr>
        <p:grpSpPr bwMode="auto">
          <a:xfrm>
            <a:off x="452438" y="6175375"/>
            <a:ext cx="8223250" cy="501650"/>
            <a:chOff x="285" y="3890"/>
            <a:chExt cx="5180" cy="316"/>
          </a:xfrm>
        </p:grpSpPr>
        <p:pic>
          <p:nvPicPr>
            <p:cNvPr id="696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696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696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5180EE22-E104-4A87-94F7-299E09608B0A}" type="slidenum">
                <a:rPr lang="en-US">
                  <a:solidFill>
                    <a:srgbClr val="003080"/>
                  </a:solidFill>
                </a:rPr>
                <a:pPr algn="ctr">
                  <a:spcBef>
                    <a:spcPct val="50000"/>
                  </a:spcBef>
                </a:pPr>
                <a:t>32</a:t>
              </a:fld>
              <a:endParaRPr lang="en-US">
                <a:solidFill>
                  <a:srgbClr val="003080"/>
                </a:solidFill>
              </a:endParaRPr>
            </a:p>
          </p:txBody>
        </p:sp>
      </p:grpSp>
      <p:sp>
        <p:nvSpPr>
          <p:cNvPr id="18435" name="Rectangle 3"/>
          <p:cNvSpPr>
            <a:spLocks noGrp="1"/>
          </p:cNvSpPr>
          <p:nvPr>
            <p:ph type="body" idx="1"/>
          </p:nvPr>
        </p:nvSpPr>
        <p:spPr>
          <a:xfrm>
            <a:off x="11894" y="1268760"/>
            <a:ext cx="8880586" cy="4525963"/>
          </a:xfrm>
        </p:spPr>
        <p:txBody>
          <a:bodyPr/>
          <a:lstStyle/>
          <a:p>
            <a:pPr lvl="1" algn="just">
              <a:lnSpc>
                <a:spcPct val="120000"/>
              </a:lnSpc>
              <a:spcAft>
                <a:spcPts val="600"/>
              </a:spcAft>
              <a:buFont typeface="Wingdings" panose="05000000000000000000" pitchFamily="2" charset="2"/>
              <a:buChar char="§"/>
              <a:defRPr/>
            </a:pPr>
            <a:r>
              <a:rPr lang="en-GB" sz="2400" dirty="0">
                <a:ea typeface="Times New Roman" panose="02020603050405020304" pitchFamily="18" charset="0"/>
                <a:cs typeface="Times New Roman" panose="02020603050405020304" pitchFamily="18" charset="0"/>
              </a:rPr>
              <a:t>Prioritisation of measures </a:t>
            </a:r>
          </a:p>
          <a:p>
            <a:pPr lvl="2" algn="just">
              <a:lnSpc>
                <a:spcPct val="120000"/>
              </a:lnSpc>
              <a:spcAft>
                <a:spcPts val="600"/>
              </a:spcAft>
              <a:buFont typeface="Courier New" panose="02070309020205020404" pitchFamily="49" charset="0"/>
              <a:buChar char="o"/>
              <a:defRPr/>
            </a:pPr>
            <a:r>
              <a:rPr lang="en-GB" dirty="0">
                <a:ea typeface="Times New Roman" panose="02020603050405020304" pitchFamily="18" charset="0"/>
                <a:cs typeface="Times New Roman" panose="02020603050405020304" pitchFamily="18" charset="0"/>
              </a:rPr>
              <a:t>Increase of service connections</a:t>
            </a:r>
          </a:p>
          <a:p>
            <a:pPr lvl="2" algn="just">
              <a:lnSpc>
                <a:spcPct val="120000"/>
              </a:lnSpc>
              <a:spcAft>
                <a:spcPts val="600"/>
              </a:spcAft>
              <a:buFont typeface="Courier New" panose="02070309020205020404" pitchFamily="49" charset="0"/>
              <a:buChar char="o"/>
              <a:defRPr/>
            </a:pPr>
            <a:r>
              <a:rPr lang="en-GB" dirty="0">
                <a:ea typeface="Times New Roman" panose="02020603050405020304" pitchFamily="18" charset="0"/>
                <a:cs typeface="Times New Roman" panose="02020603050405020304" pitchFamily="18" charset="0"/>
              </a:rPr>
              <a:t>Rehabilitation of networks</a:t>
            </a:r>
          </a:p>
          <a:p>
            <a:pPr lvl="2" algn="just">
              <a:lnSpc>
                <a:spcPct val="120000"/>
              </a:lnSpc>
              <a:spcAft>
                <a:spcPts val="600"/>
              </a:spcAft>
              <a:buFont typeface="Courier New" panose="02070309020205020404" pitchFamily="49" charset="0"/>
              <a:buChar char="o"/>
              <a:defRPr/>
            </a:pPr>
            <a:r>
              <a:rPr lang="en-US" dirty="0">
                <a:cs typeface="Times New Roman" panose="02020603050405020304" pitchFamily="18" charset="0"/>
              </a:rPr>
              <a:t>Wastewater collection measures should be completed at the same time or just before completion time of WWTPs.</a:t>
            </a:r>
          </a:p>
          <a:p>
            <a:pPr lvl="2" algn="just">
              <a:lnSpc>
                <a:spcPct val="120000"/>
              </a:lnSpc>
              <a:spcAft>
                <a:spcPts val="600"/>
              </a:spcAft>
              <a:buFont typeface="Courier New" panose="02070309020205020404" pitchFamily="49" charset="0"/>
              <a:buChar char="o"/>
              <a:defRPr/>
            </a:pPr>
            <a:r>
              <a:rPr lang="en-US" dirty="0">
                <a:cs typeface="Times New Roman" panose="02020603050405020304" pitchFamily="18" charset="0"/>
              </a:rPr>
              <a:t>It is proposed that sewer networks should be extended to reach full compliance (95 % connection rate) in one project phase</a:t>
            </a:r>
            <a:endParaRPr lang="en-GB" dirty="0">
              <a:cs typeface="Times New Roman" panose="02020603050405020304" pitchFamily="18" charset="0"/>
            </a:endParaRPr>
          </a:p>
          <a:p>
            <a:pPr lvl="2" algn="just">
              <a:lnSpc>
                <a:spcPct val="120000"/>
              </a:lnSpc>
              <a:spcAft>
                <a:spcPts val="600"/>
              </a:spcAft>
              <a:buFont typeface="Courier New" panose="02070309020205020404" pitchFamily="49" charset="0"/>
              <a:buChar char="o"/>
              <a:defRPr/>
            </a:pPr>
            <a:endParaRPr lang="en-GB" sz="2400" dirty="0">
              <a:ea typeface="Times New Roman" panose="02020603050405020304" pitchFamily="18" charset="0"/>
              <a:cs typeface="Times New Roman" panose="02020603050405020304" pitchFamily="18" charset="0"/>
            </a:endParaRPr>
          </a:p>
          <a:p>
            <a:pPr lvl="1" algn="just">
              <a:lnSpc>
                <a:spcPct val="120000"/>
              </a:lnSpc>
              <a:spcAft>
                <a:spcPts val="600"/>
              </a:spcAft>
              <a:buFont typeface="Wingdings" panose="05000000000000000000" pitchFamily="2" charset="2"/>
              <a:buChar char="§"/>
              <a:defRPr/>
            </a:pPr>
            <a:endParaRPr lang="en-GB" sz="240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630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900" y="322263"/>
            <a:ext cx="8229600" cy="1143000"/>
          </a:xfrm>
        </p:spPr>
        <p:txBody>
          <a:bodyPr/>
          <a:lstStyle/>
          <a:p>
            <a:pPr lvl="1">
              <a:spcBef>
                <a:spcPts val="1800"/>
              </a:spcBef>
              <a:spcAft>
                <a:spcPts val="600"/>
              </a:spcAft>
              <a:tabLst>
                <a:tab pos="228600" algn="l"/>
                <a:tab pos="449580" algn="l"/>
              </a:tabLst>
              <a:defRPr/>
            </a:pPr>
            <a:r>
              <a:rPr lang="en-GB" sz="4000" b="1" cap="small" dirty="0">
                <a:solidFill>
                  <a:srgbClr val="000066"/>
                </a:solidFill>
                <a:ea typeface="Times New Roman" panose="02020603050405020304" pitchFamily="18" charset="0"/>
                <a:cs typeface="Times New Roman" panose="02020603050405020304" pitchFamily="18" charset="0"/>
              </a:rPr>
              <a:t>Implementation timeframe</a:t>
            </a:r>
            <a:endParaRPr lang="de-AT" sz="4000" cap="small" dirty="0">
              <a:solidFill>
                <a:srgbClr val="000066"/>
              </a:solidFill>
              <a:ea typeface="Times New Roman" panose="02020603050405020304" pitchFamily="18" charset="0"/>
              <a:cs typeface="Times New Roman" panose="02020603050405020304" pitchFamily="18" charset="0"/>
            </a:endParaRPr>
          </a:p>
        </p:txBody>
      </p:sp>
      <p:grpSp>
        <p:nvGrpSpPr>
          <p:cNvPr id="69634" name="Group 4"/>
          <p:cNvGrpSpPr>
            <a:grpSpLocks/>
          </p:cNvGrpSpPr>
          <p:nvPr/>
        </p:nvGrpSpPr>
        <p:grpSpPr bwMode="auto">
          <a:xfrm>
            <a:off x="452438" y="6175375"/>
            <a:ext cx="8223250" cy="501650"/>
            <a:chOff x="285" y="3890"/>
            <a:chExt cx="5180" cy="316"/>
          </a:xfrm>
        </p:grpSpPr>
        <p:pic>
          <p:nvPicPr>
            <p:cNvPr id="696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696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696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5180EE22-E104-4A87-94F7-299E09608B0A}" type="slidenum">
                <a:rPr lang="en-US">
                  <a:solidFill>
                    <a:srgbClr val="003080"/>
                  </a:solidFill>
                </a:rPr>
                <a:pPr algn="ctr">
                  <a:spcBef>
                    <a:spcPct val="50000"/>
                  </a:spcBef>
                </a:pPr>
                <a:t>33</a:t>
              </a:fld>
              <a:endParaRPr lang="en-US">
                <a:solidFill>
                  <a:srgbClr val="003080"/>
                </a:solidFill>
              </a:endParaRPr>
            </a:p>
          </p:txBody>
        </p:sp>
      </p:grpSp>
      <p:sp>
        <p:nvSpPr>
          <p:cNvPr id="18435" name="Rectangle 3"/>
          <p:cNvSpPr>
            <a:spLocks noGrp="1"/>
          </p:cNvSpPr>
          <p:nvPr>
            <p:ph type="body" idx="1"/>
          </p:nvPr>
        </p:nvSpPr>
        <p:spPr>
          <a:xfrm>
            <a:off x="323528" y="1340768"/>
            <a:ext cx="8229600" cy="4525963"/>
          </a:xfrm>
        </p:spPr>
        <p:txBody>
          <a:bodyPr/>
          <a:lstStyle/>
          <a:p>
            <a:pPr lvl="1" algn="just">
              <a:lnSpc>
                <a:spcPct val="120000"/>
              </a:lnSpc>
              <a:spcAft>
                <a:spcPts val="600"/>
              </a:spcAft>
              <a:buFont typeface="Wingdings" panose="05000000000000000000" pitchFamily="2" charset="2"/>
              <a:buChar char="§"/>
              <a:defRPr/>
            </a:pPr>
            <a:r>
              <a:rPr lang="en-GB" sz="2400" b="1" dirty="0">
                <a:ea typeface="Times New Roman" panose="02020603050405020304" pitchFamily="18" charset="0"/>
                <a:cs typeface="Times New Roman" panose="02020603050405020304" pitchFamily="18" charset="0"/>
              </a:rPr>
              <a:t>Implementation Timeframe</a:t>
            </a:r>
          </a:p>
          <a:p>
            <a:pPr lvl="2" algn="just">
              <a:lnSpc>
                <a:spcPct val="120000"/>
              </a:lnSpc>
              <a:spcAft>
                <a:spcPts val="600"/>
              </a:spcAft>
              <a:buFont typeface="Wingdings" panose="05000000000000000000" pitchFamily="2" charset="2"/>
              <a:buChar char="§"/>
              <a:defRPr/>
            </a:pPr>
            <a:r>
              <a:rPr lang="en-GB" dirty="0">
                <a:ea typeface="Times New Roman" panose="02020603050405020304" pitchFamily="18" charset="0"/>
                <a:cs typeface="Times New Roman" panose="02020603050405020304" pitchFamily="18" charset="0"/>
              </a:rPr>
              <a:t>Short term: 2030</a:t>
            </a:r>
          </a:p>
          <a:p>
            <a:pPr lvl="2" algn="just">
              <a:lnSpc>
                <a:spcPct val="120000"/>
              </a:lnSpc>
              <a:spcAft>
                <a:spcPts val="600"/>
              </a:spcAft>
              <a:buFont typeface="Wingdings" panose="05000000000000000000" pitchFamily="2" charset="2"/>
              <a:buChar char="§"/>
              <a:defRPr/>
            </a:pPr>
            <a:r>
              <a:rPr lang="en-GB" dirty="0">
                <a:ea typeface="Times New Roman" panose="02020603050405020304" pitchFamily="18" charset="0"/>
                <a:cs typeface="Times New Roman" panose="02020603050405020304" pitchFamily="18" charset="0"/>
              </a:rPr>
              <a:t>Medium term: 2031 to 2040</a:t>
            </a:r>
          </a:p>
          <a:p>
            <a:pPr lvl="2" algn="just">
              <a:lnSpc>
                <a:spcPct val="120000"/>
              </a:lnSpc>
              <a:spcAft>
                <a:spcPts val="600"/>
              </a:spcAft>
              <a:buFont typeface="Wingdings" panose="05000000000000000000" pitchFamily="2" charset="2"/>
              <a:buChar char="§"/>
              <a:defRPr/>
            </a:pPr>
            <a:r>
              <a:rPr lang="en-GB" dirty="0">
                <a:ea typeface="Times New Roman" panose="02020603050405020304" pitchFamily="18" charset="0"/>
                <a:cs typeface="Times New Roman" panose="02020603050405020304" pitchFamily="18" charset="0"/>
              </a:rPr>
              <a:t>Long term: 2041 to 2050</a:t>
            </a:r>
          </a:p>
          <a:p>
            <a:pPr marL="457200" lvl="1" indent="0" algn="just">
              <a:lnSpc>
                <a:spcPct val="120000"/>
              </a:lnSpc>
              <a:spcAft>
                <a:spcPts val="600"/>
              </a:spcAft>
              <a:buFont typeface="Arial" charset="0"/>
              <a:buNone/>
              <a:defRPr/>
            </a:pPr>
            <a:endParaRPr lang="en-GB" sz="2400" dirty="0">
              <a:ea typeface="Times New Roman" panose="02020603050405020304" pitchFamily="18" charset="0"/>
              <a:cs typeface="Times New Roman" panose="02020603050405020304" pitchFamily="18" charset="0"/>
            </a:endParaRPr>
          </a:p>
          <a:p>
            <a:pPr lvl="1" algn="just">
              <a:lnSpc>
                <a:spcPct val="120000"/>
              </a:lnSpc>
              <a:spcAft>
                <a:spcPts val="600"/>
              </a:spcAft>
              <a:buFont typeface="Wingdings" panose="05000000000000000000" pitchFamily="2" charset="2"/>
              <a:buChar char="§"/>
              <a:defRPr/>
            </a:pPr>
            <a:endParaRPr lang="en-GB" sz="240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8233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spcBef>
                <a:spcPts val="1800"/>
              </a:spcBef>
              <a:spcAft>
                <a:spcPts val="600"/>
              </a:spcAft>
              <a:tabLst>
                <a:tab pos="228600" algn="l"/>
                <a:tab pos="449580" algn="l"/>
              </a:tabLst>
            </a:pPr>
            <a:r>
              <a:rPr lang="en-GB" sz="4000" b="1" cap="small" dirty="0">
                <a:solidFill>
                  <a:srgbClr val="000066"/>
                </a:solidFill>
                <a:ea typeface="Times New Roman" panose="02020603050405020304" pitchFamily="18" charset="0"/>
                <a:cs typeface="Times New Roman" panose="02020603050405020304" pitchFamily="18" charset="0"/>
              </a:rPr>
              <a:t>Implementation timeframe</a:t>
            </a:r>
            <a:endParaRPr lang="de-AT" sz="4000" cap="small" dirty="0">
              <a:solidFill>
                <a:srgbClr val="000066"/>
              </a:solidFill>
              <a:effectLst/>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Grafik 4">
            <a:extLst>
              <a:ext uri="{FF2B5EF4-FFF2-40B4-BE49-F238E27FC236}">
                <a16:creationId xmlns:a16="http://schemas.microsoft.com/office/drawing/2014/main" id="{69928C28-FDAD-4AC2-9697-5C29EE1D2F01}"/>
              </a:ext>
            </a:extLst>
          </p:cNvPr>
          <p:cNvPicPr>
            <a:picLocks noChangeAspect="1"/>
          </p:cNvPicPr>
          <p:nvPr/>
        </p:nvPicPr>
        <p:blipFill>
          <a:blip r:embed="rId3"/>
          <a:stretch>
            <a:fillRect/>
          </a:stretch>
        </p:blipFill>
        <p:spPr>
          <a:xfrm>
            <a:off x="459336" y="1425338"/>
            <a:ext cx="8875564" cy="4235909"/>
          </a:xfrm>
          <a:prstGeom prst="rect">
            <a:avLst/>
          </a:prstGeom>
        </p:spPr>
      </p:pic>
    </p:spTree>
    <p:extLst>
      <p:ext uri="{BB962C8B-B14F-4D97-AF65-F5344CB8AC3E}">
        <p14:creationId xmlns:p14="http://schemas.microsoft.com/office/powerpoint/2010/main" val="2047466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69175" y="322710"/>
            <a:ext cx="8229600" cy="1143000"/>
          </a:xfrm>
        </p:spPr>
        <p:txBody>
          <a:bodyPr/>
          <a:lstStyle/>
          <a:p>
            <a:pPr lvl="1">
              <a:lnSpc>
                <a:spcPct val="120000"/>
              </a:lnSpc>
              <a:spcBef>
                <a:spcPts val="1800"/>
              </a:spcBef>
              <a:spcAft>
                <a:spcPts val="600"/>
              </a:spcAft>
              <a:buSzPts val="2000"/>
              <a:tabLst>
                <a:tab pos="228600" algn="l"/>
                <a:tab pos="449580" algn="l"/>
              </a:tabLst>
            </a:pPr>
            <a:r>
              <a:rPr lang="en-GB" sz="4000" b="1" cap="small" dirty="0">
                <a:solidFill>
                  <a:srgbClr val="000066"/>
                </a:solidFill>
                <a:cs typeface="Times New Roman" panose="02020603050405020304" pitchFamily="18" charset="0"/>
              </a:rPr>
              <a:t>DSIP Work Plan</a:t>
            </a:r>
            <a:endParaRPr lang="de-AT" sz="4000" b="1" cap="small" dirty="0">
              <a:solidFill>
                <a:srgbClr val="000066"/>
              </a:solidFill>
              <a:cs typeface="Times New Roman" panose="02020603050405020304" pitchFamily="18" charset="0"/>
            </a:endParaRPr>
          </a:p>
        </p:txBody>
      </p:sp>
      <p:grpSp>
        <p:nvGrpSpPr>
          <p:cNvPr id="18434" name="Group 4"/>
          <p:cNvGrpSpPr>
            <a:grpSpLocks/>
          </p:cNvGrpSpPr>
          <p:nvPr/>
        </p:nvGrpSpPr>
        <p:grpSpPr bwMode="auto">
          <a:xfrm>
            <a:off x="452438" y="6175375"/>
            <a:ext cx="8223250" cy="501650"/>
            <a:chOff x="285" y="3890"/>
            <a:chExt cx="5180" cy="316"/>
          </a:xfrm>
        </p:grpSpPr>
        <p:pic>
          <p:nvPicPr>
            <p:cNvPr id="18436" name="Picture 8" descr="setec_logo-7953d186"/>
            <p:cNvPicPr>
              <a:picLocks noChangeAspect="1" noChangeArrowheads="1"/>
            </p:cNvPicPr>
            <p:nvPr/>
          </p:nvPicPr>
          <p:blipFill>
            <a:blip r:embed="rId3"/>
            <a:srcRect/>
            <a:stretch>
              <a:fillRect/>
            </a:stretch>
          </p:blipFill>
          <p:spPr bwMode="auto">
            <a:xfrm>
              <a:off x="285" y="3950"/>
              <a:ext cx="544" cy="256"/>
            </a:xfrm>
            <a:prstGeom prst="rect">
              <a:avLst/>
            </a:prstGeom>
            <a:noFill/>
            <a:ln w="9525">
              <a:noFill/>
              <a:miter lim="800000"/>
              <a:headEnd/>
              <a:tailEnd/>
            </a:ln>
          </p:spPr>
        </p:pic>
        <p:pic>
          <p:nvPicPr>
            <p:cNvPr id="18437" name="Picture 9" descr="sweco-ab-vector-logo"/>
            <p:cNvPicPr>
              <a:picLocks noChangeAspect="1" noChangeArrowheads="1"/>
            </p:cNvPicPr>
            <p:nvPr/>
          </p:nvPicPr>
          <p:blipFill>
            <a:blip r:embed="rId4"/>
            <a:srcRect/>
            <a:stretch>
              <a:fillRect/>
            </a:stretch>
          </p:blipFill>
          <p:spPr bwMode="auto">
            <a:xfrm>
              <a:off x="4784" y="3890"/>
              <a:ext cx="681" cy="208"/>
            </a:xfrm>
            <a:prstGeom prst="rect">
              <a:avLst/>
            </a:prstGeom>
            <a:noFill/>
            <a:ln w="9525">
              <a:noFill/>
              <a:miter lim="800000"/>
              <a:headEnd/>
              <a:tailEnd/>
            </a:ln>
          </p:spPr>
        </p:pic>
        <p:sp>
          <p:nvSpPr>
            <p:cNvPr id="18438" name="Text Box 10"/>
            <p:cNvSpPr txBox="1">
              <a:spLocks noChangeArrowheads="1"/>
            </p:cNvSpPr>
            <p:nvPr/>
          </p:nvSpPr>
          <p:spPr bwMode="auto">
            <a:xfrm>
              <a:off x="2582" y="3974"/>
              <a:ext cx="590" cy="173"/>
            </a:xfrm>
            <a:prstGeom prst="rect">
              <a:avLst/>
            </a:prstGeom>
            <a:noFill/>
            <a:ln w="9525">
              <a:noFill/>
              <a:miter lim="800000"/>
              <a:headEnd/>
              <a:tailEnd/>
            </a:ln>
          </p:spPr>
          <p:txBody>
            <a:bodyPr lIns="0" tIns="0" rIns="0" bIns="0">
              <a:spAutoFit/>
            </a:bodyPr>
            <a:lstStyle/>
            <a:p>
              <a:pPr algn="ctr">
                <a:spcBef>
                  <a:spcPct val="50000"/>
                </a:spcBef>
              </a:pPr>
              <a:fld id="{8298A0EA-5AE2-453A-A174-D45160E43EA5}" type="slidenum">
                <a:rPr lang="en-US">
                  <a:solidFill>
                    <a:srgbClr val="003080"/>
                  </a:solidFill>
                </a:rPr>
                <a:pPr algn="ctr">
                  <a:spcBef>
                    <a:spcPct val="50000"/>
                  </a:spcBef>
                </a:pPr>
                <a:t>35</a:t>
              </a:fld>
              <a:endParaRPr lang="en-US">
                <a:solidFill>
                  <a:srgbClr val="003080"/>
                </a:solidFill>
              </a:endParaRPr>
            </a:p>
          </p:txBody>
        </p:sp>
      </p:grpSp>
      <p:graphicFrame>
        <p:nvGraphicFramePr>
          <p:cNvPr id="5" name="Tabelle 5">
            <a:extLst>
              <a:ext uri="{FF2B5EF4-FFF2-40B4-BE49-F238E27FC236}">
                <a16:creationId xmlns:a16="http://schemas.microsoft.com/office/drawing/2014/main" id="{C8DDE2D3-62C4-40F5-8127-DA0DB8F59382}"/>
              </a:ext>
            </a:extLst>
          </p:cNvPr>
          <p:cNvGraphicFramePr>
            <a:graphicFrameLocks noGrp="1"/>
          </p:cNvGraphicFramePr>
          <p:nvPr>
            <p:extLst>
              <p:ext uri="{D42A27DB-BD31-4B8C-83A1-F6EECF244321}">
                <p14:modId xmlns:p14="http://schemas.microsoft.com/office/powerpoint/2010/main" val="3936298965"/>
              </p:ext>
            </p:extLst>
          </p:nvPr>
        </p:nvGraphicFramePr>
        <p:xfrm>
          <a:off x="755576" y="1397000"/>
          <a:ext cx="7272808" cy="4698403"/>
        </p:xfrm>
        <a:graphic>
          <a:graphicData uri="http://schemas.openxmlformats.org/drawingml/2006/table">
            <a:tbl>
              <a:tblPr firstRow="1" bandRow="1">
                <a:tableStyleId>{5C22544A-7EE6-4342-B048-85BDC9FD1C3A}</a:tableStyleId>
              </a:tblPr>
              <a:tblGrid>
                <a:gridCol w="4409584">
                  <a:extLst>
                    <a:ext uri="{9D8B030D-6E8A-4147-A177-3AD203B41FA5}">
                      <a16:colId xmlns:a16="http://schemas.microsoft.com/office/drawing/2014/main" val="3775599282"/>
                    </a:ext>
                  </a:extLst>
                </a:gridCol>
                <a:gridCol w="1333439">
                  <a:extLst>
                    <a:ext uri="{9D8B030D-6E8A-4147-A177-3AD203B41FA5}">
                      <a16:colId xmlns:a16="http://schemas.microsoft.com/office/drawing/2014/main" val="1786170079"/>
                    </a:ext>
                  </a:extLst>
                </a:gridCol>
                <a:gridCol w="1529785">
                  <a:extLst>
                    <a:ext uri="{9D8B030D-6E8A-4147-A177-3AD203B41FA5}">
                      <a16:colId xmlns:a16="http://schemas.microsoft.com/office/drawing/2014/main" val="1790921980"/>
                    </a:ext>
                  </a:extLst>
                </a:gridCol>
              </a:tblGrid>
              <a:tr h="583603">
                <a:tc>
                  <a:txBody>
                    <a:bodyPr/>
                    <a:lstStyle/>
                    <a:p>
                      <a:r>
                        <a:rPr lang="de-AT" dirty="0" err="1"/>
                        <a:t>Deliverable</a:t>
                      </a:r>
                      <a:r>
                        <a:rPr lang="de-AT" dirty="0"/>
                        <a:t>/Meeting</a:t>
                      </a:r>
                    </a:p>
                  </a:txBody>
                  <a:tcPr/>
                </a:tc>
                <a:tc>
                  <a:txBody>
                    <a:bodyPr/>
                    <a:lstStyle/>
                    <a:p>
                      <a:r>
                        <a:rPr lang="de-AT" dirty="0"/>
                        <a:t>Date </a:t>
                      </a:r>
                      <a:r>
                        <a:rPr lang="de-AT" dirty="0" err="1"/>
                        <a:t>of</a:t>
                      </a:r>
                      <a:r>
                        <a:rPr lang="de-AT" dirty="0"/>
                        <a:t> Submission</a:t>
                      </a:r>
                    </a:p>
                  </a:txBody>
                  <a:tcPr/>
                </a:tc>
                <a:tc>
                  <a:txBody>
                    <a:bodyPr/>
                    <a:lstStyle/>
                    <a:p>
                      <a:r>
                        <a:rPr lang="de-AT" dirty="0"/>
                        <a:t>Date WG Meeting</a:t>
                      </a:r>
                    </a:p>
                  </a:txBody>
                  <a:tcPr/>
                </a:tc>
                <a:extLst>
                  <a:ext uri="{0D108BD9-81ED-4DB2-BD59-A6C34878D82A}">
                    <a16:rowId xmlns:a16="http://schemas.microsoft.com/office/drawing/2014/main" val="334834021"/>
                  </a:ext>
                </a:extLst>
              </a:tr>
              <a:tr h="338119">
                <a:tc>
                  <a:txBody>
                    <a:bodyPr/>
                    <a:lstStyle/>
                    <a:p>
                      <a:r>
                        <a:rPr lang="de-AT" dirty="0"/>
                        <a:t>Chapter 3: </a:t>
                      </a:r>
                      <a:r>
                        <a:rPr lang="de-AT" dirty="0" err="1"/>
                        <a:t>Present</a:t>
                      </a:r>
                      <a:r>
                        <a:rPr lang="de-AT" dirty="0"/>
                        <a:t> </a:t>
                      </a:r>
                      <a:r>
                        <a:rPr lang="de-AT" dirty="0" err="1"/>
                        <a:t>Sitation</a:t>
                      </a:r>
                      <a:r>
                        <a:rPr lang="de-AT" dirty="0"/>
                        <a:t> </a:t>
                      </a:r>
                    </a:p>
                  </a:txBody>
                  <a:tcPr/>
                </a:tc>
                <a:tc>
                  <a:txBody>
                    <a:bodyPr/>
                    <a:lstStyle/>
                    <a:p>
                      <a:r>
                        <a:rPr lang="de-AT" dirty="0"/>
                        <a:t>23.6.2022</a:t>
                      </a:r>
                    </a:p>
                  </a:txBody>
                  <a:tcPr/>
                </a:tc>
                <a:tc>
                  <a:txBody>
                    <a:bodyPr/>
                    <a:lstStyle/>
                    <a:p>
                      <a:r>
                        <a:rPr lang="de-AT" dirty="0"/>
                        <a:t>30.6.2022</a:t>
                      </a:r>
                    </a:p>
                  </a:txBody>
                  <a:tcPr/>
                </a:tc>
                <a:extLst>
                  <a:ext uri="{0D108BD9-81ED-4DB2-BD59-A6C34878D82A}">
                    <a16:rowId xmlns:a16="http://schemas.microsoft.com/office/drawing/2014/main" val="3858446556"/>
                  </a:ext>
                </a:extLst>
              </a:tr>
              <a:tr h="583603">
                <a:tc>
                  <a:txBody>
                    <a:bodyPr/>
                    <a:lstStyle/>
                    <a:p>
                      <a:r>
                        <a:rPr lang="de-AT" dirty="0"/>
                        <a:t>Chapter 4: </a:t>
                      </a:r>
                      <a:r>
                        <a:rPr lang="en-US" dirty="0"/>
                        <a:t>Draft Chapter 4: Gap Analysis and Implementation measures </a:t>
                      </a:r>
                      <a:endParaRPr lang="de-AT" dirty="0"/>
                    </a:p>
                  </a:txBody>
                  <a:tcPr/>
                </a:tc>
                <a:tc>
                  <a:txBody>
                    <a:bodyPr/>
                    <a:lstStyle/>
                    <a:p>
                      <a:r>
                        <a:rPr lang="de-AT" dirty="0"/>
                        <a:t>21.9.2022</a:t>
                      </a:r>
                    </a:p>
                  </a:txBody>
                  <a:tcPr/>
                </a:tc>
                <a:tc>
                  <a:txBody>
                    <a:bodyPr/>
                    <a:lstStyle/>
                    <a:p>
                      <a:r>
                        <a:rPr lang="de-AT" dirty="0"/>
                        <a:t>28.9.2022</a:t>
                      </a:r>
                    </a:p>
                  </a:txBody>
                  <a:tcPr/>
                </a:tc>
                <a:extLst>
                  <a:ext uri="{0D108BD9-81ED-4DB2-BD59-A6C34878D82A}">
                    <a16:rowId xmlns:a16="http://schemas.microsoft.com/office/drawing/2014/main" val="1931088946"/>
                  </a:ext>
                </a:extLst>
              </a:tr>
              <a:tr h="583603">
                <a:tc>
                  <a:txBody>
                    <a:bodyPr/>
                    <a:lstStyle/>
                    <a:p>
                      <a:r>
                        <a:rPr lang="de-AT" dirty="0" err="1"/>
                        <a:t>Draft</a:t>
                      </a:r>
                      <a:r>
                        <a:rPr lang="de-AT" dirty="0"/>
                        <a:t> Chapter 5: Investment </a:t>
                      </a:r>
                      <a:r>
                        <a:rPr lang="de-AT" dirty="0" err="1"/>
                        <a:t>Cost</a:t>
                      </a:r>
                      <a:r>
                        <a:rPr lang="de-AT" dirty="0"/>
                        <a:t> </a:t>
                      </a:r>
                      <a:r>
                        <a:rPr lang="de-AT" dirty="0" err="1"/>
                        <a:t>Estimate</a:t>
                      </a:r>
                      <a:r>
                        <a:rPr lang="de-AT" dirty="0"/>
                        <a:t> &amp; Chapter 6: Implementation </a:t>
                      </a:r>
                      <a:r>
                        <a:rPr lang="de-AT" dirty="0" err="1"/>
                        <a:t>Timeframe</a:t>
                      </a:r>
                      <a:endParaRPr lang="de-AT" dirty="0"/>
                    </a:p>
                  </a:txBody>
                  <a:tcPr/>
                </a:tc>
                <a:tc>
                  <a:txBody>
                    <a:bodyPr/>
                    <a:lstStyle/>
                    <a:p>
                      <a:r>
                        <a:rPr lang="de-AT" dirty="0"/>
                        <a:t>3.11.2022</a:t>
                      </a:r>
                    </a:p>
                  </a:txBody>
                  <a:tcPr/>
                </a:tc>
                <a:tc>
                  <a:txBody>
                    <a:bodyPr/>
                    <a:lstStyle/>
                    <a:p>
                      <a:r>
                        <a:rPr lang="de-AT" dirty="0"/>
                        <a:t>09.11.2022</a:t>
                      </a:r>
                    </a:p>
                  </a:txBody>
                  <a:tcPr/>
                </a:tc>
                <a:extLst>
                  <a:ext uri="{0D108BD9-81ED-4DB2-BD59-A6C34878D82A}">
                    <a16:rowId xmlns:a16="http://schemas.microsoft.com/office/drawing/2014/main" val="4199431329"/>
                  </a:ext>
                </a:extLst>
              </a:tr>
              <a:tr h="583603">
                <a:tc>
                  <a:txBody>
                    <a:bodyPr/>
                    <a:lstStyle/>
                    <a:p>
                      <a:r>
                        <a:rPr lang="en-US" dirty="0"/>
                        <a:t>Submit Compiled draft DISIPs for UWWTD and DWD (all chapters)</a:t>
                      </a:r>
                    </a:p>
                  </a:txBody>
                  <a:tcPr/>
                </a:tc>
                <a:tc>
                  <a:txBody>
                    <a:bodyPr/>
                    <a:lstStyle/>
                    <a:p>
                      <a:r>
                        <a:rPr lang="de-AT" dirty="0"/>
                        <a:t>30.11.2022</a:t>
                      </a:r>
                    </a:p>
                  </a:txBody>
                  <a:tcPr/>
                </a:tc>
                <a:tc>
                  <a:txBody>
                    <a:bodyPr/>
                    <a:lstStyle/>
                    <a:p>
                      <a:r>
                        <a:rPr lang="de-AT" dirty="0"/>
                        <a:t>15.12.2022</a:t>
                      </a:r>
                    </a:p>
                  </a:txBody>
                  <a:tcPr/>
                </a:tc>
                <a:extLst>
                  <a:ext uri="{0D108BD9-81ED-4DB2-BD59-A6C34878D82A}">
                    <a16:rowId xmlns:a16="http://schemas.microsoft.com/office/drawing/2014/main" val="3699553213"/>
                  </a:ext>
                </a:extLst>
              </a:tr>
              <a:tr h="583603">
                <a:tc>
                  <a:txBody>
                    <a:bodyPr/>
                    <a:lstStyle/>
                    <a:p>
                      <a:r>
                        <a:rPr lang="de-AT" dirty="0"/>
                        <a:t>Seminar 1: </a:t>
                      </a:r>
                      <a:r>
                        <a:rPr lang="de-AT" dirty="0" err="1"/>
                        <a:t>Presentation</a:t>
                      </a:r>
                      <a:r>
                        <a:rPr lang="de-AT" dirty="0"/>
                        <a:t> </a:t>
                      </a:r>
                      <a:r>
                        <a:rPr lang="de-AT" dirty="0" err="1"/>
                        <a:t>of</a:t>
                      </a:r>
                      <a:r>
                        <a:rPr lang="de-AT" dirty="0"/>
                        <a:t> </a:t>
                      </a:r>
                      <a:r>
                        <a:rPr lang="de-AT" dirty="0" err="1"/>
                        <a:t>Existing</a:t>
                      </a:r>
                      <a:r>
                        <a:rPr lang="de-AT" dirty="0"/>
                        <a:t> Situation</a:t>
                      </a:r>
                    </a:p>
                  </a:txBody>
                  <a:tcPr/>
                </a:tc>
                <a:tc>
                  <a:txBody>
                    <a:bodyPr/>
                    <a:lstStyle/>
                    <a:p>
                      <a:endParaRPr lang="de-A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err="1"/>
                        <a:t>Proposed</a:t>
                      </a:r>
                      <a:r>
                        <a:rPr lang="de-AT" dirty="0"/>
                        <a:t> </a:t>
                      </a:r>
                      <a:r>
                        <a:rPr lang="de-AT" dirty="0" err="1"/>
                        <a:t>to</a:t>
                      </a:r>
                      <a:r>
                        <a:rPr lang="de-AT" dirty="0"/>
                        <a:t> </a:t>
                      </a:r>
                      <a:r>
                        <a:rPr lang="de-AT" dirty="0" err="1"/>
                        <a:t>be</a:t>
                      </a:r>
                      <a:r>
                        <a:rPr lang="de-AT" dirty="0"/>
                        <a:t> </a:t>
                      </a:r>
                      <a:r>
                        <a:rPr lang="de-AT" dirty="0" err="1"/>
                        <a:t>combined</a:t>
                      </a:r>
                      <a:r>
                        <a:rPr lang="de-AT" dirty="0"/>
                        <a:t> </a:t>
                      </a:r>
                      <a:r>
                        <a:rPr lang="de-AT" dirty="0" err="1"/>
                        <a:t>with</a:t>
                      </a:r>
                      <a:r>
                        <a:rPr lang="de-AT" dirty="0"/>
                        <a:t> WG </a:t>
                      </a:r>
                      <a:r>
                        <a:rPr lang="de-AT" dirty="0" err="1"/>
                        <a:t>meeting</a:t>
                      </a:r>
                      <a:r>
                        <a:rPr lang="de-AT" dirty="0"/>
                        <a:t> # 1</a:t>
                      </a:r>
                    </a:p>
                  </a:txBody>
                  <a:tcPr/>
                </a:tc>
                <a:extLst>
                  <a:ext uri="{0D108BD9-81ED-4DB2-BD59-A6C34878D82A}">
                    <a16:rowId xmlns:a16="http://schemas.microsoft.com/office/drawing/2014/main" val="3920700970"/>
                  </a:ext>
                </a:extLst>
              </a:tr>
              <a:tr h="583603">
                <a:tc>
                  <a:txBody>
                    <a:bodyPr/>
                    <a:lstStyle/>
                    <a:p>
                      <a:r>
                        <a:rPr lang="de-AT" dirty="0"/>
                        <a:t>Seminar: </a:t>
                      </a:r>
                      <a:r>
                        <a:rPr lang="de-AT" dirty="0" err="1"/>
                        <a:t>Presentation</a:t>
                      </a:r>
                      <a:r>
                        <a:rPr lang="de-AT" dirty="0"/>
                        <a:t> </a:t>
                      </a:r>
                      <a:r>
                        <a:rPr lang="de-AT" dirty="0" err="1"/>
                        <a:t>of</a:t>
                      </a:r>
                      <a:r>
                        <a:rPr lang="de-AT" dirty="0"/>
                        <a:t> </a:t>
                      </a:r>
                      <a:r>
                        <a:rPr lang="de-AT" dirty="0" err="1"/>
                        <a:t>Draft</a:t>
                      </a:r>
                      <a:r>
                        <a:rPr lang="de-AT" dirty="0"/>
                        <a:t> </a:t>
                      </a:r>
                      <a:r>
                        <a:rPr lang="de-AT" dirty="0" err="1"/>
                        <a:t>report</a:t>
                      </a:r>
                      <a:r>
                        <a:rPr lang="de-AT" dirty="0"/>
                        <a:t> </a:t>
                      </a:r>
                    </a:p>
                  </a:txBody>
                  <a:tcPr/>
                </a:tc>
                <a:tc>
                  <a:txBody>
                    <a:bodyPr/>
                    <a:lstStyle/>
                    <a:p>
                      <a:endParaRPr lang="de-A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15.12.2022</a:t>
                      </a:r>
                    </a:p>
                  </a:txBody>
                  <a:tcPr/>
                </a:tc>
                <a:extLst>
                  <a:ext uri="{0D108BD9-81ED-4DB2-BD59-A6C34878D82A}">
                    <a16:rowId xmlns:a16="http://schemas.microsoft.com/office/drawing/2014/main" val="3065590514"/>
                  </a:ext>
                </a:extLst>
              </a:tr>
            </a:tbl>
          </a:graphicData>
        </a:graphic>
      </p:graphicFrame>
    </p:spTree>
    <p:extLst>
      <p:ext uri="{BB962C8B-B14F-4D97-AF65-F5344CB8AC3E}">
        <p14:creationId xmlns:p14="http://schemas.microsoft.com/office/powerpoint/2010/main" val="2414871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29"/>
          <p:cNvGrpSpPr>
            <a:grpSpLocks/>
          </p:cNvGrpSpPr>
          <p:nvPr/>
        </p:nvGrpSpPr>
        <p:grpSpPr bwMode="auto">
          <a:xfrm>
            <a:off x="0" y="179388"/>
            <a:ext cx="9144000" cy="6707187"/>
            <a:chOff x="0" y="113"/>
            <a:chExt cx="5760" cy="4225"/>
          </a:xfrm>
        </p:grpSpPr>
        <p:grpSp>
          <p:nvGrpSpPr>
            <p:cNvPr id="32770" name="Group 15"/>
            <p:cNvGrpSpPr>
              <a:grpSpLocks/>
            </p:cNvGrpSpPr>
            <p:nvPr/>
          </p:nvGrpSpPr>
          <p:grpSpPr bwMode="auto">
            <a:xfrm>
              <a:off x="0" y="113"/>
              <a:ext cx="5760" cy="4225"/>
              <a:chOff x="0" y="113"/>
              <a:chExt cx="5760" cy="4225"/>
            </a:xfrm>
          </p:grpSpPr>
          <p:grpSp>
            <p:nvGrpSpPr>
              <p:cNvPr id="32772" name="Group 18"/>
              <p:cNvGrpSpPr>
                <a:grpSpLocks/>
              </p:cNvGrpSpPr>
              <p:nvPr/>
            </p:nvGrpSpPr>
            <p:grpSpPr bwMode="auto">
              <a:xfrm>
                <a:off x="0" y="113"/>
                <a:ext cx="5760" cy="4225"/>
                <a:chOff x="0" y="113"/>
                <a:chExt cx="5760" cy="4225"/>
              </a:xfrm>
            </p:grpSpPr>
            <p:pic>
              <p:nvPicPr>
                <p:cNvPr id="32774" name="Picture 3" descr="99248.jpg"/>
                <p:cNvPicPr>
                  <a:picLocks noChangeAspect="1"/>
                </p:cNvPicPr>
                <p:nvPr/>
              </p:nvPicPr>
              <p:blipFill>
                <a:blip r:embed="rId3">
                  <a:lum bright="12000" contrast="-12000"/>
                </a:blip>
                <a:srcRect/>
                <a:stretch>
                  <a:fillRect/>
                </a:stretch>
              </p:blipFill>
              <p:spPr bwMode="auto">
                <a:xfrm>
                  <a:off x="0" y="2324"/>
                  <a:ext cx="5760" cy="2014"/>
                </a:xfrm>
                <a:prstGeom prst="rect">
                  <a:avLst/>
                </a:prstGeom>
                <a:noFill/>
                <a:ln w="9525">
                  <a:noFill/>
                  <a:miter lim="800000"/>
                  <a:headEnd/>
                  <a:tailEnd/>
                </a:ln>
              </p:spPr>
            </p:pic>
            <p:grpSp>
              <p:nvGrpSpPr>
                <p:cNvPr id="32775" name="Group 17"/>
                <p:cNvGrpSpPr>
                  <a:grpSpLocks/>
                </p:cNvGrpSpPr>
                <p:nvPr/>
              </p:nvGrpSpPr>
              <p:grpSpPr bwMode="auto">
                <a:xfrm>
                  <a:off x="113" y="113"/>
                  <a:ext cx="5533" cy="4179"/>
                  <a:chOff x="113" y="113"/>
                  <a:chExt cx="5533" cy="4179"/>
                </a:xfrm>
              </p:grpSpPr>
              <p:sp>
                <p:nvSpPr>
                  <p:cNvPr id="32776" name="Rectangle 11"/>
                  <p:cNvSpPr>
                    <a:spLocks noChangeArrowheads="1"/>
                  </p:cNvSpPr>
                  <p:nvPr/>
                </p:nvSpPr>
                <p:spPr bwMode="auto">
                  <a:xfrm>
                    <a:off x="158" y="4023"/>
                    <a:ext cx="1633" cy="269"/>
                  </a:xfrm>
                  <a:prstGeom prst="rect">
                    <a:avLst/>
                  </a:prstGeom>
                  <a:noFill/>
                  <a:ln w="9525">
                    <a:noFill/>
                    <a:miter lim="800000"/>
                    <a:headEnd/>
                    <a:tailEnd/>
                  </a:ln>
                </p:spPr>
                <p:txBody>
                  <a:bodyPr lIns="0" tIns="0" rIns="0" bIns="0" anchor="b">
                    <a:spAutoFit/>
                  </a:bodyPr>
                  <a:lstStyle/>
                  <a:p>
                    <a:pPr>
                      <a:tabLst>
                        <a:tab pos="2971800" algn="ctr"/>
                        <a:tab pos="5943600" algn="r"/>
                      </a:tabLst>
                    </a:pPr>
                    <a:r>
                      <a:rPr lang="en-GB" sz="1200" b="1" dirty="0">
                        <a:solidFill>
                          <a:srgbClr val="003080"/>
                        </a:solidFill>
                        <a:latin typeface="Calibri" pitchFamily="34" charset="0"/>
                        <a:ea typeface="Times New Roman" pitchFamily="18" charset="0"/>
                        <a:cs typeface="Arial" charset="0"/>
                      </a:rPr>
                      <a:t>CONSULTANT CONSORTIUM</a:t>
                    </a:r>
                    <a:endParaRPr lang="en-GB" sz="1600" b="1" dirty="0">
                      <a:solidFill>
                        <a:srgbClr val="003080"/>
                      </a:solidFill>
                      <a:latin typeface="Aero"/>
                      <a:ea typeface="Times New Roman" pitchFamily="18" charset="0"/>
                      <a:cs typeface="Arial" charset="0"/>
                    </a:endParaRPr>
                  </a:p>
                  <a:p>
                    <a:pPr eaLnBrk="0" hangingPunct="0">
                      <a:tabLst>
                        <a:tab pos="2971800" algn="ctr"/>
                        <a:tab pos="5943600" algn="r"/>
                      </a:tabLst>
                    </a:pPr>
                    <a:r>
                      <a:rPr lang="en-GB" sz="1600" b="1" dirty="0">
                        <a:solidFill>
                          <a:srgbClr val="003080"/>
                        </a:solidFill>
                        <a:latin typeface="Aero"/>
                        <a:ea typeface="Times New Roman" pitchFamily="18" charset="0"/>
                        <a:cs typeface="Arial" charset="0"/>
                      </a:rPr>
                      <a:t>SETEC</a:t>
                    </a:r>
                    <a:r>
                      <a:rPr lang="en-GB" sz="1600" dirty="0">
                        <a:solidFill>
                          <a:srgbClr val="003080"/>
                        </a:solidFill>
                        <a:latin typeface="Aero"/>
                        <a:ea typeface="Times New Roman" pitchFamily="18" charset="0"/>
                        <a:cs typeface="Arial" charset="0"/>
                      </a:rPr>
                      <a:t> </a:t>
                    </a:r>
                    <a:r>
                      <a:rPr lang="en-GB" sz="1200" b="1" dirty="0">
                        <a:solidFill>
                          <a:srgbClr val="003080"/>
                        </a:solidFill>
                        <a:latin typeface="Calibri" pitchFamily="34" charset="0"/>
                        <a:ea typeface="Times New Roman" pitchFamily="18" charset="0"/>
                        <a:cs typeface="Arial" charset="0"/>
                      </a:rPr>
                      <a:t>ENGINEERING &amp; </a:t>
                    </a:r>
                    <a:r>
                      <a:rPr lang="en-GB" sz="1600" b="1" dirty="0">
                        <a:solidFill>
                          <a:srgbClr val="003080"/>
                        </a:solidFill>
                        <a:latin typeface="Aero"/>
                        <a:ea typeface="Times New Roman" pitchFamily="18" charset="0"/>
                        <a:cs typeface="Arial" charset="0"/>
                      </a:rPr>
                      <a:t>SWECO</a:t>
                    </a:r>
                    <a:r>
                      <a:rPr lang="en-US" sz="600" dirty="0">
                        <a:solidFill>
                          <a:srgbClr val="003080"/>
                        </a:solidFill>
                        <a:latin typeface="Calibri" pitchFamily="34" charset="0"/>
                        <a:ea typeface="Times New Roman" pitchFamily="18" charset="0"/>
                        <a:cs typeface="Arial" charset="0"/>
                      </a:rPr>
                      <a:t> </a:t>
                    </a:r>
                    <a:endParaRPr lang="en-US" dirty="0">
                      <a:solidFill>
                        <a:srgbClr val="003080"/>
                      </a:solidFill>
                      <a:latin typeface="Calibri" pitchFamily="34" charset="0"/>
                      <a:ea typeface="Times New Roman" pitchFamily="18" charset="0"/>
                      <a:cs typeface="Arial" charset="0"/>
                    </a:endParaRPr>
                  </a:p>
                </p:txBody>
              </p:sp>
              <p:grpSp>
                <p:nvGrpSpPr>
                  <p:cNvPr id="32777" name="Group 16"/>
                  <p:cNvGrpSpPr>
                    <a:grpSpLocks/>
                  </p:cNvGrpSpPr>
                  <p:nvPr/>
                </p:nvGrpSpPr>
                <p:grpSpPr bwMode="auto">
                  <a:xfrm>
                    <a:off x="113" y="113"/>
                    <a:ext cx="5533" cy="4110"/>
                    <a:chOff x="113" y="113"/>
                    <a:chExt cx="5533" cy="4110"/>
                  </a:xfrm>
                </p:grpSpPr>
                <p:pic>
                  <p:nvPicPr>
                    <p:cNvPr id="32778" name="Grafik 61"/>
                    <p:cNvPicPr>
                      <a:picLocks noChangeAspect="1" noChangeArrowheads="1"/>
                    </p:cNvPicPr>
                    <p:nvPr/>
                  </p:nvPicPr>
                  <p:blipFill>
                    <a:blip r:embed="rId4"/>
                    <a:srcRect/>
                    <a:stretch>
                      <a:fillRect/>
                    </a:stretch>
                  </p:blipFill>
                  <p:spPr bwMode="auto">
                    <a:xfrm>
                      <a:off x="4796" y="113"/>
                      <a:ext cx="850" cy="566"/>
                    </a:xfrm>
                    <a:prstGeom prst="rect">
                      <a:avLst/>
                    </a:prstGeom>
                    <a:noFill/>
                    <a:ln w="9525">
                      <a:noFill/>
                      <a:miter lim="800000"/>
                      <a:headEnd/>
                      <a:tailEnd/>
                    </a:ln>
                  </p:spPr>
                </p:pic>
                <p:pic>
                  <p:nvPicPr>
                    <p:cNvPr id="32779" name="Picture 11" descr="SIDA"/>
                    <p:cNvPicPr>
                      <a:picLocks noChangeAspect="1" noChangeArrowheads="1"/>
                    </p:cNvPicPr>
                    <p:nvPr/>
                  </p:nvPicPr>
                  <p:blipFill>
                    <a:blip r:embed="rId5"/>
                    <a:srcRect/>
                    <a:stretch>
                      <a:fillRect/>
                    </a:stretch>
                  </p:blipFill>
                  <p:spPr bwMode="auto">
                    <a:xfrm>
                      <a:off x="113" y="113"/>
                      <a:ext cx="1070" cy="566"/>
                    </a:xfrm>
                    <a:prstGeom prst="rect">
                      <a:avLst/>
                    </a:prstGeom>
                    <a:noFill/>
                    <a:ln w="9525">
                      <a:noFill/>
                      <a:miter lim="800000"/>
                      <a:headEnd/>
                      <a:tailEnd/>
                    </a:ln>
                  </p:spPr>
                </p:pic>
                <p:pic>
                  <p:nvPicPr>
                    <p:cNvPr id="32780" name="Picture 12" descr="AKUM"/>
                    <p:cNvPicPr>
                      <a:picLocks noChangeAspect="1" noChangeArrowheads="1"/>
                    </p:cNvPicPr>
                    <p:nvPr/>
                  </p:nvPicPr>
                  <p:blipFill>
                    <a:blip r:embed="rId6"/>
                    <a:srcRect/>
                    <a:stretch>
                      <a:fillRect/>
                    </a:stretch>
                  </p:blipFill>
                  <p:spPr bwMode="auto">
                    <a:xfrm>
                      <a:off x="2666" y="113"/>
                      <a:ext cx="419" cy="566"/>
                    </a:xfrm>
                    <a:prstGeom prst="rect">
                      <a:avLst/>
                    </a:prstGeom>
                    <a:noFill/>
                    <a:ln w="9525">
                      <a:noFill/>
                      <a:miter lim="800000"/>
                      <a:headEnd/>
                      <a:tailEnd/>
                    </a:ln>
                  </p:spPr>
                </p:pic>
                <p:pic>
                  <p:nvPicPr>
                    <p:cNvPr id="32781" name="Picture 14" descr="setec_logo-7953d186"/>
                    <p:cNvPicPr>
                      <a:picLocks noChangeAspect="1" noChangeArrowheads="1"/>
                    </p:cNvPicPr>
                    <p:nvPr/>
                  </p:nvPicPr>
                  <p:blipFill>
                    <a:blip r:embed="rId7"/>
                    <a:srcRect/>
                    <a:stretch>
                      <a:fillRect/>
                    </a:stretch>
                  </p:blipFill>
                  <p:spPr bwMode="auto">
                    <a:xfrm>
                      <a:off x="2456" y="3822"/>
                      <a:ext cx="850" cy="401"/>
                    </a:xfrm>
                    <a:prstGeom prst="rect">
                      <a:avLst/>
                    </a:prstGeom>
                    <a:noFill/>
                    <a:ln w="9525">
                      <a:noFill/>
                      <a:miter lim="800000"/>
                      <a:headEnd/>
                      <a:tailEnd/>
                    </a:ln>
                  </p:spPr>
                </p:pic>
                <p:pic>
                  <p:nvPicPr>
                    <p:cNvPr id="32782" name="Picture 15" descr="sweco-ab-vector-logo"/>
                    <p:cNvPicPr>
                      <a:picLocks noChangeAspect="1" noChangeArrowheads="1"/>
                    </p:cNvPicPr>
                    <p:nvPr/>
                  </p:nvPicPr>
                  <p:blipFill>
                    <a:blip r:embed="rId8"/>
                    <a:srcRect/>
                    <a:stretch>
                      <a:fillRect/>
                    </a:stretch>
                  </p:blipFill>
                  <p:spPr bwMode="auto">
                    <a:xfrm>
                      <a:off x="4511" y="3716"/>
                      <a:ext cx="1134" cy="347"/>
                    </a:xfrm>
                    <a:prstGeom prst="rect">
                      <a:avLst/>
                    </a:prstGeom>
                    <a:noFill/>
                    <a:ln w="9525">
                      <a:noFill/>
                      <a:miter lim="800000"/>
                      <a:headEnd/>
                      <a:tailEnd/>
                    </a:ln>
                  </p:spPr>
                </p:pic>
              </p:grpSp>
            </p:grpSp>
          </p:grpSp>
          <p:pic>
            <p:nvPicPr>
              <p:cNvPr id="32773" name="Picture 26" descr="Project Title"/>
              <p:cNvPicPr>
                <a:picLocks noChangeAspect="1" noChangeArrowheads="1"/>
              </p:cNvPicPr>
              <p:nvPr/>
            </p:nvPicPr>
            <p:blipFill>
              <a:blip r:embed="rId9"/>
              <a:srcRect/>
              <a:stretch>
                <a:fillRect/>
              </a:stretch>
            </p:blipFill>
            <p:spPr bwMode="auto">
              <a:xfrm>
                <a:off x="479" y="935"/>
                <a:ext cx="4850" cy="325"/>
              </a:xfrm>
              <a:prstGeom prst="rect">
                <a:avLst/>
              </a:prstGeom>
              <a:noFill/>
              <a:ln w="9525">
                <a:noFill/>
                <a:miter lim="800000"/>
                <a:headEnd/>
                <a:tailEnd/>
              </a:ln>
            </p:spPr>
          </p:pic>
        </p:grpSp>
        <p:pic>
          <p:nvPicPr>
            <p:cNvPr id="32771" name="Picture 28" descr="Picture1"/>
            <p:cNvPicPr>
              <a:picLocks noChangeAspect="1" noChangeArrowheads="1"/>
            </p:cNvPicPr>
            <p:nvPr/>
          </p:nvPicPr>
          <p:blipFill>
            <a:blip r:embed="rId10"/>
            <a:srcRect/>
            <a:stretch>
              <a:fillRect/>
            </a:stretch>
          </p:blipFill>
          <p:spPr bwMode="auto">
            <a:xfrm>
              <a:off x="473" y="1532"/>
              <a:ext cx="4813" cy="886"/>
            </a:xfrm>
            <a:prstGeom prst="rect">
              <a:avLst/>
            </a:prstGeom>
            <a:noFill/>
            <a:ln w="9525">
              <a:noFill/>
              <a:miter lim="800000"/>
              <a:headEnd/>
              <a:tailEnd/>
            </a:ln>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7162</Words>
  <Application>Microsoft Office PowerPoint</Application>
  <PresentationFormat>Bildschirmpräsentation (4:3)</PresentationFormat>
  <Paragraphs>654</Paragraphs>
  <Slides>36</Slides>
  <Notes>23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36</vt:i4>
      </vt:variant>
    </vt:vector>
  </HeadingPairs>
  <TitlesOfParts>
    <vt:vector size="43" baseType="lpstr">
      <vt:lpstr>Aero</vt:lpstr>
      <vt:lpstr>Arial</vt:lpstr>
      <vt:lpstr>Calibri</vt:lpstr>
      <vt:lpstr>Courier New</vt:lpstr>
      <vt:lpstr>Symbol</vt:lpstr>
      <vt:lpstr>Wingdings</vt:lpstr>
      <vt:lpstr>Office Theme</vt:lpstr>
      <vt:lpstr>PowerPoint-Präsentation</vt:lpstr>
      <vt:lpstr>Agenda of WG meeting</vt:lpstr>
      <vt:lpstr>Presentation of methodology for DSIP</vt:lpstr>
      <vt:lpstr>Introduction</vt:lpstr>
      <vt:lpstr>Requirements of the UWWTD</vt:lpstr>
      <vt:lpstr>Requirements of the UWWTD</vt:lpstr>
      <vt:lpstr>Requirements of the UWWTD</vt:lpstr>
      <vt:lpstr>Requirements of the UWWTD</vt:lpstr>
      <vt:lpstr>DSIP Table of Content</vt:lpstr>
      <vt:lpstr>Present legal and policy framework</vt:lpstr>
      <vt:lpstr>Present legal and policy framework(2)</vt:lpstr>
      <vt:lpstr>Present legal and policy framework</vt:lpstr>
      <vt:lpstr>Present institutional framework</vt:lpstr>
      <vt:lpstr>Present institutional framework</vt:lpstr>
      <vt:lpstr>Current status of Wastewater Infrastructure</vt:lpstr>
      <vt:lpstr>Delineation of Agglomerations</vt:lpstr>
      <vt:lpstr>Delineation of Agglomerations</vt:lpstr>
      <vt:lpstr>Delineation of Sensitive Areas</vt:lpstr>
      <vt:lpstr>Status of wastewater collection infrastructure </vt:lpstr>
      <vt:lpstr>Status of wastewater treatment infrastructure </vt:lpstr>
      <vt:lpstr>GAP Analysis and Implementation Measures</vt:lpstr>
      <vt:lpstr>Gaps and measures – Wastewater Collection </vt:lpstr>
      <vt:lpstr>Gaps and measures – Wastewater Collection </vt:lpstr>
      <vt:lpstr>Gaps and measures – Waste Water Treatment </vt:lpstr>
      <vt:lpstr>Gaps and measures – Waste Water Treatment </vt:lpstr>
      <vt:lpstr>Legal and policy gaps and Measures</vt:lpstr>
      <vt:lpstr>Institutional gaps and Measures</vt:lpstr>
      <vt:lpstr>Investment Cost Estimate – Waste Water Collection Infrastructure</vt:lpstr>
      <vt:lpstr>Investment Cost Estimate – Waste Water Treatment Infrastructure</vt:lpstr>
      <vt:lpstr>Cost Estimate Legal, Policy and Institutional Measures</vt:lpstr>
      <vt:lpstr>Implementation timeframe</vt:lpstr>
      <vt:lpstr>Implementation timeframe</vt:lpstr>
      <vt:lpstr>Implementation timeframe</vt:lpstr>
      <vt:lpstr>Implementation timeframe</vt:lpstr>
      <vt:lpstr>DSIP Work Plan</vt:lpstr>
      <vt:lpstr>PowerPoint-Präsentation</vt:lpstr>
    </vt:vector>
  </TitlesOfParts>
  <Company>Deftones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Titulli i Projektit:xxxxxxxxxx</dc:title>
  <dc:creator>Pirro</dc:creator>
  <cp:lastModifiedBy>Friedrich holzmann</cp:lastModifiedBy>
  <cp:revision>615</cp:revision>
  <cp:lastPrinted>2014-02-05T18:01:03Z</cp:lastPrinted>
  <dcterms:created xsi:type="dcterms:W3CDTF">2013-07-18T10:56:10Z</dcterms:created>
  <dcterms:modified xsi:type="dcterms:W3CDTF">2022-04-29T12:17:18Z</dcterms:modified>
</cp:coreProperties>
</file>